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72" r:id="rId3"/>
    <p:sldId id="257" r:id="rId4"/>
    <p:sldId id="284" r:id="rId5"/>
    <p:sldId id="285" r:id="rId6"/>
    <p:sldId id="259" r:id="rId7"/>
    <p:sldId id="264" r:id="rId8"/>
    <p:sldId id="260" r:id="rId9"/>
    <p:sldId id="261" r:id="rId10"/>
    <p:sldId id="262" r:id="rId11"/>
    <p:sldId id="273" r:id="rId12"/>
    <p:sldId id="266" r:id="rId13"/>
    <p:sldId id="267" r:id="rId14"/>
    <p:sldId id="268" r:id="rId15"/>
    <p:sldId id="276" r:id="rId16"/>
    <p:sldId id="258" r:id="rId17"/>
    <p:sldId id="263" r:id="rId18"/>
    <p:sldId id="286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43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17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hlavičk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objekt pre dá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ED3013-B927-46D4-8248-94DAF156763D}" type="datetimeFigureOut">
              <a:rPr lang="sk-SK" smtClean="0"/>
              <a:t>1. 4. 2019</a:t>
            </a:fld>
            <a:endParaRPr lang="sk-SK"/>
          </a:p>
        </p:txBody>
      </p:sp>
      <p:sp>
        <p:nvSpPr>
          <p:cNvPr id="4" name="Zástupný objekt pre obrázok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objekt pre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7E289D-0B0D-468A-95C9-D9BE0CCFDFD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7602996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Zástupný objekt pre obrázok snímky 1">
            <a:extLst>
              <a:ext uri="{FF2B5EF4-FFF2-40B4-BE49-F238E27FC236}">
                <a16:creationId xmlns:a16="http://schemas.microsoft.com/office/drawing/2014/main" id="{DF1CF8D4-27A0-41A0-B859-8926E527BA0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Zástupný objekt pre poznámky 2">
            <a:extLst>
              <a:ext uri="{FF2B5EF4-FFF2-40B4-BE49-F238E27FC236}">
                <a16:creationId xmlns:a16="http://schemas.microsoft.com/office/drawing/2014/main" id="{0C05B8E0-5864-4546-83A0-3BA7BB53326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k-SK" altLang="sk-SK"/>
          </a:p>
        </p:txBody>
      </p:sp>
      <p:sp>
        <p:nvSpPr>
          <p:cNvPr id="22532" name="Zástupný objekt pre číslo snímky 3">
            <a:extLst>
              <a:ext uri="{FF2B5EF4-FFF2-40B4-BE49-F238E27FC236}">
                <a16:creationId xmlns:a16="http://schemas.microsoft.com/office/drawing/2014/main" id="{4DF54042-5579-47ED-9E46-9EA415C35CD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92F2187-35A5-465A-A2A7-03B0824ED51D}" type="slidenum">
              <a:rPr lang="cs-CZ" altLang="sk-SK" sz="1200" smtClean="0">
                <a:latin typeface="Times New Roman" panose="02020603050405020304" pitchFamily="18" charset="0"/>
              </a:rPr>
              <a:pPr/>
              <a:t>4</a:t>
            </a:fld>
            <a:endParaRPr lang="cs-CZ" altLang="sk-SK" sz="12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4952A-DD2D-4FC4-9698-6E02BA2A7129}" type="datetimeFigureOut">
              <a:rPr lang="en-GB" smtClean="0"/>
              <a:t>01/04/2019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8AD62-EE46-44B1-854B-2BF930E7B5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03614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4952A-DD2D-4FC4-9698-6E02BA2A7129}" type="datetimeFigureOut">
              <a:rPr lang="en-GB" smtClean="0"/>
              <a:t>01/04/2019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8AD62-EE46-44B1-854B-2BF930E7B5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41261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4952A-DD2D-4FC4-9698-6E02BA2A7129}" type="datetimeFigureOut">
              <a:rPr lang="en-GB" smtClean="0"/>
              <a:t>01/04/2019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8AD62-EE46-44B1-854B-2BF930E7B5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27148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4952A-DD2D-4FC4-9698-6E02BA2A7129}" type="datetimeFigureOut">
              <a:rPr lang="en-GB" smtClean="0"/>
              <a:t>01/04/2019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8AD62-EE46-44B1-854B-2BF930E7B5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5727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4952A-DD2D-4FC4-9698-6E02BA2A7129}" type="datetimeFigureOut">
              <a:rPr lang="en-GB" smtClean="0"/>
              <a:t>01/04/2019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8AD62-EE46-44B1-854B-2BF930E7B5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96427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4952A-DD2D-4FC4-9698-6E02BA2A7129}" type="datetimeFigureOut">
              <a:rPr lang="en-GB" smtClean="0"/>
              <a:t>01/04/2019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8AD62-EE46-44B1-854B-2BF930E7B5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10825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4952A-DD2D-4FC4-9698-6E02BA2A7129}" type="datetimeFigureOut">
              <a:rPr lang="en-GB" smtClean="0"/>
              <a:t>01/04/2019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8AD62-EE46-44B1-854B-2BF930E7B5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2462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4952A-DD2D-4FC4-9698-6E02BA2A7129}" type="datetimeFigureOut">
              <a:rPr lang="en-GB" smtClean="0"/>
              <a:t>01/04/2019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8AD62-EE46-44B1-854B-2BF930E7B5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31435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4952A-DD2D-4FC4-9698-6E02BA2A7129}" type="datetimeFigureOut">
              <a:rPr lang="en-GB" smtClean="0"/>
              <a:t>01/04/2019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8AD62-EE46-44B1-854B-2BF930E7B5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5090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4952A-DD2D-4FC4-9698-6E02BA2A7129}" type="datetimeFigureOut">
              <a:rPr lang="en-GB" smtClean="0"/>
              <a:t>01/04/2019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8AD62-EE46-44B1-854B-2BF930E7B5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7779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4952A-DD2D-4FC4-9698-6E02BA2A7129}" type="datetimeFigureOut">
              <a:rPr lang="en-GB" smtClean="0"/>
              <a:t>01/04/2019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8AD62-EE46-44B1-854B-2BF930E7B5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70759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4952A-DD2D-4FC4-9698-6E02BA2A7129}" type="datetimeFigureOut">
              <a:rPr lang="en-GB" smtClean="0"/>
              <a:t>01/04/2019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B8AD62-EE46-44B1-854B-2BF930E7B5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6458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ailing.org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ailing.sk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sk-SK" sz="6600" dirty="0"/>
              <a:t>ORGANIZÁCIA JACHTINGU A</a:t>
            </a:r>
            <a:endParaRPr lang="en-GB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sk-SK" sz="3600" dirty="0"/>
              <a:t> KÓDEX PRETEKOVÝCH FUNCIONÁROV 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1581749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k-SK" sz="5400" dirty="0"/>
              <a:t>Služby 3</a:t>
            </a:r>
            <a:br>
              <a:rPr lang="sk-SK" sz="5400" dirty="0"/>
            </a:br>
            <a:r>
              <a:rPr lang="sk-SK" sz="5400" b="1" dirty="0"/>
              <a:t>pre podporné lode</a:t>
            </a:r>
            <a:endParaRPr lang="en-GB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95247"/>
            <a:ext cx="10515600" cy="4081715"/>
          </a:xfrm>
        </p:spPr>
        <p:txBody>
          <a:bodyPr/>
          <a:lstStyle/>
          <a:p>
            <a:pPr marL="228600" lvl="1">
              <a:spcBef>
                <a:spcPts val="1000"/>
              </a:spcBef>
            </a:pPr>
            <a:r>
              <a:rPr lang="sk-SK" sz="2800" dirty="0"/>
              <a:t>Vylúčené zóny - po prvej príprave – až po posledný finiš</a:t>
            </a:r>
          </a:p>
          <a:p>
            <a:pPr lvl="1"/>
            <a:r>
              <a:rPr lang="sk-SK" dirty="0"/>
              <a:t>50 m pod štartovou čiarou </a:t>
            </a:r>
          </a:p>
          <a:p>
            <a:pPr lvl="1"/>
            <a:r>
              <a:rPr lang="sk-SK" dirty="0"/>
              <a:t>Min 100m od poľa, kde lode môžu pretekať</a:t>
            </a:r>
          </a:p>
          <a:p>
            <a:pPr lvl="1"/>
            <a:endParaRPr lang="sk-SK" dirty="0"/>
          </a:p>
          <a:p>
            <a:r>
              <a:rPr lang="sk-SK" dirty="0"/>
              <a:t>Bezpečnostná akcia na povel VHF ( vlajky, ...)</a:t>
            </a:r>
          </a:p>
          <a:p>
            <a:endParaRPr lang="sk-SK" dirty="0"/>
          </a:p>
          <a:p>
            <a:r>
              <a:rPr lang="sk-SK" dirty="0"/>
              <a:t>Jury neťahá lode na štart, ( môže na breh) </a:t>
            </a:r>
          </a:p>
          <a:p>
            <a:pPr lvl="1"/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40693387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Služby 4</a:t>
            </a:r>
            <a:br>
              <a:rPr lang="sk-SK" dirty="0"/>
            </a:br>
            <a:r>
              <a:rPr lang="sk-SK" b="1" dirty="0"/>
              <a:t>KRÍZOVÝ MANAŽMENT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/>
              <a:t>Bezpečnosť !!!!</a:t>
            </a:r>
          </a:p>
          <a:p>
            <a:endParaRPr lang="sk-SK" dirty="0"/>
          </a:p>
          <a:p>
            <a:pPr marL="514350" indent="-514350">
              <a:buFont typeface="+mj-lt"/>
              <a:buAutoNum type="arabicPeriod"/>
            </a:pPr>
            <a:r>
              <a:rPr lang="sk-SK" altLang="en-US" b="1" dirty="0">
                <a:solidFill>
                  <a:srgbClr val="212121"/>
                </a:solidFill>
                <a:latin typeface="inherit"/>
              </a:rPr>
              <a:t>POSÚDENIE RIZÍK </a:t>
            </a:r>
          </a:p>
          <a:p>
            <a:pPr marL="514350" indent="-514350">
              <a:buFont typeface="+mj-lt"/>
              <a:buAutoNum type="arabicPeriod"/>
            </a:pPr>
            <a:r>
              <a:rPr lang="sk-SK" altLang="en-US" b="1" dirty="0">
                <a:solidFill>
                  <a:srgbClr val="212121"/>
                </a:solidFill>
                <a:latin typeface="inherit"/>
              </a:rPr>
              <a:t>PLÁN KRÍZOVÉHO RIADENIA (dokument)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69848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sk-SK" b="1" dirty="0"/>
              <a:t>KRÍZOVÝ MANAŽMENT - </a:t>
            </a:r>
            <a:r>
              <a:rPr lang="sk-SK" altLang="en-US" dirty="0">
                <a:solidFill>
                  <a:srgbClr val="212121"/>
                </a:solidFill>
                <a:latin typeface="inherit"/>
              </a:rPr>
              <a:t>POSÚDENIE RIZÍK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kumimoji="0" lang="sk-SK" altLang="en-US" b="0" i="0" u="none" strike="noStrike" cap="none" normalizeH="0" baseline="0" dirty="0">
              <a:ln>
                <a:noFill/>
              </a:ln>
              <a:solidFill>
                <a:srgbClr val="212121"/>
              </a:solidFill>
              <a:effectLst/>
              <a:latin typeface="inherit"/>
            </a:endParaRPr>
          </a:p>
          <a:p>
            <a:pPr marL="514350" lvl="0" indent="-51435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sk-SK" altLang="en-US" dirty="0">
                <a:solidFill>
                  <a:srgbClr val="212121"/>
                </a:solidFill>
                <a:latin typeface="inherit"/>
              </a:rPr>
              <a:t>Aké a koľko lodí</a:t>
            </a:r>
          </a:p>
          <a:p>
            <a:pPr marL="514350" lvl="0" indent="-51435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sk-SK" altLang="en-US" dirty="0">
                <a:solidFill>
                  <a:srgbClr val="212121"/>
                </a:solidFill>
                <a:latin typeface="inherit"/>
              </a:rPr>
              <a:t>Vek a schopnosti pretekárov</a:t>
            </a:r>
          </a:p>
          <a:p>
            <a:pPr marL="514350" lvl="0" indent="-51435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sk-SK" altLang="en-US" dirty="0">
                <a:solidFill>
                  <a:srgbClr val="212121"/>
                </a:solidFill>
                <a:latin typeface="inherit"/>
              </a:rPr>
              <a:t>Lokalita akcie</a:t>
            </a:r>
            <a:br>
              <a:rPr lang="sk-SK" altLang="en-US" dirty="0">
                <a:solidFill>
                  <a:srgbClr val="212121"/>
                </a:solidFill>
                <a:latin typeface="inherit"/>
              </a:rPr>
            </a:br>
            <a:endParaRPr lang="sk-SK" altLang="en-US" dirty="0">
              <a:solidFill>
                <a:srgbClr val="212121"/>
              </a:solidFill>
              <a:latin typeface="inherit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k-SK" altLang="en-US" dirty="0">
                <a:solidFill>
                  <a:srgbClr val="212121"/>
                </a:solidFill>
                <a:latin typeface="inherit"/>
              </a:rPr>
              <a:t>Povinnosť PK monitorovať flotilu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k-SK" altLang="en-US" dirty="0">
                <a:solidFill>
                  <a:srgbClr val="212121"/>
                </a:solidFill>
                <a:latin typeface="inherit"/>
              </a:rPr>
              <a:t>Povinnosť zdravotníckeho servisu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sk-SK" altLang="en-US" b="0" i="0" u="none" strike="noStrike" cap="none" normalizeH="0" baseline="0" dirty="0">
              <a:ln>
                <a:noFill/>
              </a:ln>
              <a:solidFill>
                <a:srgbClr val="212121"/>
              </a:solidFill>
              <a:effectLst/>
              <a:latin typeface="inherit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63660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sk-SK" altLang="en-US" b="1" dirty="0">
                <a:solidFill>
                  <a:srgbClr val="212121"/>
                </a:solidFill>
                <a:latin typeface="inherit"/>
              </a:rPr>
              <a:t>PLÁN KRÍZOVÉHO RIADENIA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sk-SK" altLang="en-US" b="1" dirty="0">
                <a:solidFill>
                  <a:srgbClr val="212121"/>
                </a:solidFill>
                <a:latin typeface="inherit"/>
              </a:rPr>
              <a:t>Veľkosť</a:t>
            </a:r>
            <a:r>
              <a:rPr lang="sk-SK" altLang="en-US" dirty="0">
                <a:solidFill>
                  <a:srgbClr val="212121"/>
                </a:solidFill>
                <a:latin typeface="inherit"/>
              </a:rPr>
              <a:t> a lokalita  priestoru</a:t>
            </a:r>
          </a:p>
          <a:p>
            <a:pPr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sk-SK" altLang="en-US" b="1" dirty="0">
                <a:solidFill>
                  <a:srgbClr val="212121"/>
                </a:solidFill>
                <a:latin typeface="inherit"/>
              </a:rPr>
              <a:t>Počet pretekových </a:t>
            </a:r>
            <a:r>
              <a:rPr lang="sk-SK" altLang="en-US" dirty="0">
                <a:solidFill>
                  <a:srgbClr val="212121"/>
                </a:solidFill>
                <a:latin typeface="inherit"/>
              </a:rPr>
              <a:t>kurzov </a:t>
            </a:r>
          </a:p>
          <a:p>
            <a:pPr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sk-SK" altLang="en-US" b="1" dirty="0">
                <a:solidFill>
                  <a:srgbClr val="212121"/>
                </a:solidFill>
                <a:latin typeface="inherit"/>
              </a:rPr>
              <a:t>Spôsob asistencie </a:t>
            </a:r>
            <a:r>
              <a:rPr lang="sk-SK" altLang="en-US" dirty="0">
                <a:solidFill>
                  <a:srgbClr val="212121"/>
                </a:solidFill>
                <a:latin typeface="inherit"/>
              </a:rPr>
              <a:t>– zóny a ich pridelenie člnom</a:t>
            </a:r>
          </a:p>
          <a:p>
            <a:pPr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sk-SK" altLang="en-US" b="1" dirty="0">
                <a:solidFill>
                  <a:srgbClr val="212121"/>
                </a:solidFill>
                <a:latin typeface="inherit"/>
              </a:rPr>
              <a:t>Evidencia pretekárov </a:t>
            </a:r>
            <a:r>
              <a:rPr lang="sk-SK" altLang="en-US" dirty="0">
                <a:solidFill>
                  <a:srgbClr val="212121"/>
                </a:solidFill>
                <a:latin typeface="inherit"/>
              </a:rPr>
              <a:t>na vode – </a:t>
            </a:r>
            <a:r>
              <a:rPr lang="sk-SK" altLang="en-US" dirty="0" err="1">
                <a:solidFill>
                  <a:srgbClr val="212121"/>
                </a:solidFill>
                <a:latin typeface="inherit"/>
              </a:rPr>
              <a:t>sign</a:t>
            </a:r>
            <a:r>
              <a:rPr lang="sk-SK" altLang="en-US" dirty="0">
                <a:solidFill>
                  <a:srgbClr val="212121"/>
                </a:solidFill>
                <a:latin typeface="inherit"/>
              </a:rPr>
              <a:t> </a:t>
            </a:r>
            <a:r>
              <a:rPr lang="sk-SK" altLang="en-US" dirty="0" err="1">
                <a:solidFill>
                  <a:srgbClr val="212121"/>
                </a:solidFill>
                <a:latin typeface="inherit"/>
              </a:rPr>
              <a:t>out</a:t>
            </a:r>
            <a:r>
              <a:rPr lang="sk-SK" altLang="en-US" dirty="0">
                <a:solidFill>
                  <a:srgbClr val="212121"/>
                </a:solidFill>
                <a:latin typeface="inherit"/>
              </a:rPr>
              <a:t>, </a:t>
            </a:r>
            <a:r>
              <a:rPr lang="sk-SK" altLang="en-US" dirty="0" err="1">
                <a:solidFill>
                  <a:srgbClr val="212121"/>
                </a:solidFill>
                <a:latin typeface="inherit"/>
              </a:rPr>
              <a:t>tally</a:t>
            </a:r>
            <a:r>
              <a:rPr lang="sk-SK" altLang="en-US" dirty="0">
                <a:solidFill>
                  <a:srgbClr val="212121"/>
                </a:solidFill>
                <a:latin typeface="inherit"/>
              </a:rPr>
              <a:t>, ???</a:t>
            </a:r>
          </a:p>
          <a:p>
            <a:pPr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sk-SK" altLang="en-US" b="1" dirty="0">
                <a:solidFill>
                  <a:srgbClr val="212121"/>
                </a:solidFill>
                <a:latin typeface="inherit"/>
              </a:rPr>
              <a:t>Osoby a role </a:t>
            </a:r>
            <a:r>
              <a:rPr lang="sk-SK" altLang="en-US" dirty="0">
                <a:solidFill>
                  <a:srgbClr val="212121"/>
                </a:solidFill>
                <a:latin typeface="inherit"/>
              </a:rPr>
              <a:t>– hlavný koordinátor, počet ľudí v </a:t>
            </a:r>
            <a:r>
              <a:rPr lang="sk-SK" altLang="en-US" dirty="0" err="1">
                <a:solidFill>
                  <a:srgbClr val="212121"/>
                </a:solidFill>
                <a:latin typeface="inherit"/>
              </a:rPr>
              <a:t>motoráku</a:t>
            </a:r>
            <a:r>
              <a:rPr lang="sk-SK" altLang="en-US" dirty="0">
                <a:solidFill>
                  <a:srgbClr val="212121"/>
                </a:solidFill>
                <a:latin typeface="inherit"/>
              </a:rPr>
              <a:t>, 					eskalácia ďalších pomocníkov</a:t>
            </a:r>
          </a:p>
          <a:p>
            <a:pPr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sk-SK" altLang="en-US" b="1" dirty="0">
                <a:solidFill>
                  <a:srgbClr val="212121"/>
                </a:solidFill>
                <a:latin typeface="inherit"/>
              </a:rPr>
              <a:t>Výstroj</a:t>
            </a:r>
          </a:p>
          <a:p>
            <a:pPr lvl="1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sk-SK" altLang="en-US" dirty="0">
                <a:solidFill>
                  <a:srgbClr val="212121"/>
                </a:solidFill>
                <a:latin typeface="inherit"/>
              </a:rPr>
              <a:t>VHF, mobily</a:t>
            </a:r>
          </a:p>
          <a:p>
            <a:pPr lvl="1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sk-SK" altLang="en-US" dirty="0">
                <a:solidFill>
                  <a:srgbClr val="212121"/>
                </a:solidFill>
                <a:latin typeface="inherit"/>
              </a:rPr>
              <a:t>Palivo, píšťalky, kotvy, laná, nôž, vesty, prvá pomoc,</a:t>
            </a:r>
          </a:p>
          <a:p>
            <a:pPr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sk-SK" altLang="en-US" b="1" dirty="0">
                <a:solidFill>
                  <a:srgbClr val="212121"/>
                </a:solidFill>
                <a:latin typeface="inherit"/>
              </a:rPr>
              <a:t>Komunikácia</a:t>
            </a:r>
            <a:r>
              <a:rPr lang="sk-SK" altLang="en-US" dirty="0">
                <a:solidFill>
                  <a:srgbClr val="212121"/>
                </a:solidFill>
                <a:latin typeface="inherit"/>
              </a:rPr>
              <a:t> – </a:t>
            </a:r>
            <a:r>
              <a:rPr lang="sk-SK" altLang="en-US" dirty="0" err="1">
                <a:solidFill>
                  <a:srgbClr val="212121"/>
                </a:solidFill>
                <a:latin typeface="inherit"/>
              </a:rPr>
              <a:t>radio-ček</a:t>
            </a:r>
            <a:r>
              <a:rPr lang="sk-SK" altLang="en-US" dirty="0">
                <a:solidFill>
                  <a:srgbClr val="212121"/>
                </a:solidFill>
                <a:latin typeface="inherit"/>
              </a:rPr>
              <a:t>, volacie znaky, ...</a:t>
            </a:r>
          </a:p>
          <a:p>
            <a:pPr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sk-SK" b="1" dirty="0">
                <a:solidFill>
                  <a:srgbClr val="212121"/>
                </a:solidFill>
                <a:latin typeface="inherit"/>
              </a:rPr>
              <a:t>Núdzové pokyny- </a:t>
            </a:r>
            <a:r>
              <a:rPr lang="sk-SK" dirty="0">
                <a:solidFill>
                  <a:srgbClr val="212121"/>
                </a:solidFill>
                <a:latin typeface="inherit"/>
              </a:rPr>
              <a:t>dokument=typ akcie, sp</a:t>
            </a:r>
            <a:r>
              <a:rPr lang="sk-SK" dirty="0"/>
              <a:t>úšťanie, kontakty, činnosť</a:t>
            </a:r>
            <a:endParaRPr lang="sk-SK" altLang="en-US" dirty="0">
              <a:solidFill>
                <a:srgbClr val="212121"/>
              </a:solidFill>
              <a:latin typeface="inherit"/>
            </a:endParaRPr>
          </a:p>
        </p:txBody>
      </p:sp>
    </p:spTree>
    <p:extLst>
      <p:ext uri="{BB962C8B-B14F-4D97-AF65-F5344CB8AC3E}">
        <p14:creationId xmlns:p14="http://schemas.microsoft.com/office/powerpoint/2010/main" val="41963964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6000" b="1" dirty="0"/>
              <a:t>ZLÉ SPRÁVANIE</a:t>
            </a:r>
            <a:endParaRPr lang="en-GB" sz="6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k-SK" b="1" dirty="0"/>
              <a:t>69.1	Zákaz zlého správania; Riešenie</a:t>
            </a:r>
          </a:p>
          <a:p>
            <a:pPr marL="457200" indent="-457200">
              <a:buFont typeface="+mj-lt"/>
              <a:buAutoNum type="alphaLcParenR"/>
            </a:pPr>
            <a:r>
              <a:rPr lang="sk-SK" sz="2400" dirty="0">
                <a:highlight>
                  <a:srgbClr val="00FFFF"/>
                </a:highlight>
              </a:rPr>
              <a:t>Pretekár</a:t>
            </a:r>
            <a:r>
              <a:rPr lang="sk-SK" sz="2400" dirty="0"/>
              <a:t>, </a:t>
            </a:r>
            <a:r>
              <a:rPr lang="sk-SK" sz="2400" dirty="0">
                <a:highlight>
                  <a:srgbClr val="00FFFF"/>
                </a:highlight>
              </a:rPr>
              <a:t>majiteľ lode </a:t>
            </a:r>
            <a:r>
              <a:rPr lang="sk-SK" sz="2400" dirty="0"/>
              <a:t>ani </a:t>
            </a:r>
            <a:r>
              <a:rPr lang="sk-SK" sz="2400" i="1" dirty="0">
                <a:highlight>
                  <a:srgbClr val="FFFF00"/>
                </a:highlight>
              </a:rPr>
              <a:t>podporná osoba</a:t>
            </a:r>
            <a:r>
              <a:rPr lang="sk-SK" sz="2400" dirty="0">
                <a:highlight>
                  <a:srgbClr val="FFFF00"/>
                </a:highlight>
              </a:rPr>
              <a:t> </a:t>
            </a:r>
            <a:r>
              <a:rPr lang="sk-SK" sz="2400" dirty="0"/>
              <a:t>sa nesmie dopustiť zlého správania.</a:t>
            </a:r>
          </a:p>
          <a:p>
            <a:pPr marL="457200" indent="-457200">
              <a:lnSpc>
                <a:spcPct val="100000"/>
              </a:lnSpc>
              <a:buFont typeface="+mj-lt"/>
              <a:buAutoNum type="alphaLcParenR"/>
            </a:pPr>
            <a:r>
              <a:rPr lang="sk-SK" sz="2400" dirty="0"/>
              <a:t>Zlým správaním je: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sk-SK" sz="2000" dirty="0"/>
              <a:t>(1) správanie, ktoré porušuje slušné spôsoby, porušuje športové správanie, alebo neetické spôsoby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sk-SK" sz="2000" dirty="0"/>
              <a:t>(2) správanie, ktoré môže uviesť šport do zlej povesti</a:t>
            </a:r>
            <a:r>
              <a:rPr lang="sk-SK" sz="2400" dirty="0"/>
              <a:t>.</a:t>
            </a:r>
          </a:p>
          <a:p>
            <a:endParaRPr lang="sk-SK" b="1" dirty="0"/>
          </a:p>
          <a:p>
            <a:pPr marL="0" indent="0">
              <a:buNone/>
            </a:pPr>
            <a:r>
              <a:rPr lang="sk-SK" b="1" dirty="0"/>
              <a:t>69.2	Činnosť protestnej komisie</a:t>
            </a:r>
          </a:p>
          <a:p>
            <a:pPr marL="0" indent="0">
              <a:buNone/>
            </a:pPr>
            <a:r>
              <a:rPr lang="cs-CZ" b="1" dirty="0"/>
              <a:t>69.3	</a:t>
            </a:r>
            <a:r>
              <a:rPr lang="cs-CZ" b="1" dirty="0" err="1"/>
              <a:t>Činnosť</a:t>
            </a:r>
            <a:r>
              <a:rPr lang="cs-CZ" b="1" dirty="0"/>
              <a:t> </a:t>
            </a:r>
            <a:r>
              <a:rPr lang="cs-CZ" b="1" dirty="0" err="1"/>
              <a:t>národného</a:t>
            </a:r>
            <a:r>
              <a:rPr lang="cs-CZ" b="1" dirty="0"/>
              <a:t> </a:t>
            </a:r>
            <a:r>
              <a:rPr lang="cs-CZ" b="1" dirty="0" err="1"/>
              <a:t>zväzu</a:t>
            </a:r>
            <a:r>
              <a:rPr lang="cs-CZ" b="1" dirty="0"/>
              <a:t> a </a:t>
            </a:r>
            <a:r>
              <a:rPr lang="cs-CZ" b="1" dirty="0" err="1"/>
              <a:t>World</a:t>
            </a:r>
            <a:r>
              <a:rPr lang="cs-CZ" b="1" dirty="0"/>
              <a:t> Sailing</a:t>
            </a:r>
            <a:endParaRPr lang="sk-SK" b="1" dirty="0"/>
          </a:p>
          <a:p>
            <a:endParaRPr lang="en-GB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09920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32D8CFD-ED36-463C-BCDC-3E4725ECD2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2001"/>
            <a:ext cx="10515600" cy="718833"/>
          </a:xfrm>
        </p:spPr>
        <p:txBody>
          <a:bodyPr/>
          <a:lstStyle/>
          <a:p>
            <a:r>
              <a:rPr lang="sk-SK" altLang="en-US" b="1" dirty="0">
                <a:solidFill>
                  <a:srgbClr val="212121"/>
                </a:solidFill>
                <a:latin typeface="inherit"/>
              </a:rPr>
              <a:t>PRÍKLADY zlého správania</a:t>
            </a:r>
            <a:endParaRPr lang="sk-SK" dirty="0"/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5E4B860F-067D-4FFF-AB9A-AFEC39A890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559" y="946841"/>
            <a:ext cx="11075241" cy="5640818"/>
          </a:xfrm>
        </p:spPr>
        <p:txBody>
          <a:bodyPr>
            <a:normAutofit fontScale="77500" lnSpcReduction="20000"/>
          </a:bodyPr>
          <a:lstStyle/>
          <a:p>
            <a:pPr marL="342900" indent="-342900"/>
            <a:r>
              <a:rPr lang="sk-SK" dirty="0"/>
              <a:t>Zapojenie sa do akejkoľvek </a:t>
            </a:r>
            <a:r>
              <a:rPr lang="sk-SK" b="1" dirty="0"/>
              <a:t>protiprávnej činnosti </a:t>
            </a:r>
            <a:r>
              <a:rPr lang="sk-SK" dirty="0"/>
              <a:t>(krádež, napadnutie, poškodenie)</a:t>
            </a:r>
          </a:p>
          <a:p>
            <a:pPr marL="342900" indent="-342900"/>
            <a:r>
              <a:rPr lang="sk-SK" dirty="0"/>
              <a:t>Zapojenie sa do akejkoľvek činnosti, ktorá môže viesť k </a:t>
            </a:r>
            <a:r>
              <a:rPr lang="sk-SK" b="1" dirty="0"/>
              <a:t>diskreditácii športu</a:t>
            </a:r>
          </a:p>
          <a:p>
            <a:pPr marL="342900" indent="-342900"/>
            <a:r>
              <a:rPr lang="sk-SK" b="1" dirty="0"/>
              <a:t>Šikanovanie</a:t>
            </a:r>
            <a:r>
              <a:rPr lang="sk-SK" dirty="0"/>
              <a:t>, </a:t>
            </a:r>
            <a:r>
              <a:rPr lang="sk-SK" b="1" dirty="0"/>
              <a:t>diskriminačné</a:t>
            </a:r>
            <a:r>
              <a:rPr lang="sk-SK" dirty="0"/>
              <a:t> správanie a </a:t>
            </a:r>
            <a:r>
              <a:rPr lang="sk-SK" b="1" dirty="0"/>
              <a:t>zastrašovanie</a:t>
            </a:r>
          </a:p>
          <a:p>
            <a:pPr marL="342900" indent="-342900"/>
            <a:r>
              <a:rPr lang="sk-SK" b="1" dirty="0"/>
              <a:t>Fyzické násilie </a:t>
            </a:r>
            <a:r>
              <a:rPr lang="sk-SK" dirty="0"/>
              <a:t>alebo vyhrážanie sa</a:t>
            </a:r>
          </a:p>
          <a:p>
            <a:pPr marL="342900" indent="-342900"/>
            <a:r>
              <a:rPr lang="sk-SK" dirty="0"/>
              <a:t>Konanie </a:t>
            </a:r>
            <a:r>
              <a:rPr lang="sk-SK" b="1" dirty="0"/>
              <a:t>bezohľadne</a:t>
            </a:r>
            <a:r>
              <a:rPr lang="sk-SK" dirty="0"/>
              <a:t> alebo spôsobom, ktorý </a:t>
            </a:r>
            <a:r>
              <a:rPr lang="sk-SK" b="1" dirty="0"/>
              <a:t>môže spôsobiť škodu alebo zranenie</a:t>
            </a:r>
          </a:p>
          <a:p>
            <a:pPr marL="342900" indent="-342900"/>
            <a:r>
              <a:rPr lang="sk-SK" b="1" dirty="0"/>
              <a:t>Nedodržiavanie</a:t>
            </a:r>
            <a:r>
              <a:rPr lang="sk-SK" dirty="0"/>
              <a:t> primeraných </a:t>
            </a:r>
            <a:r>
              <a:rPr lang="sk-SK" b="1" dirty="0"/>
              <a:t>pokynov</a:t>
            </a:r>
            <a:r>
              <a:rPr lang="sk-SK" dirty="0"/>
              <a:t> funkcionárov podujatia</a:t>
            </a:r>
          </a:p>
          <a:p>
            <a:pPr marL="342900" indent="-342900"/>
            <a:r>
              <a:rPr lang="sk-SK" b="1" dirty="0"/>
              <a:t>Úmyselné porušenie pravidla </a:t>
            </a:r>
            <a:r>
              <a:rPr lang="sk-SK" dirty="0"/>
              <a:t>alebo </a:t>
            </a:r>
            <a:r>
              <a:rPr lang="sk-SK" b="1" dirty="0"/>
              <a:t>podnecovanie</a:t>
            </a:r>
            <a:r>
              <a:rPr lang="sk-SK" dirty="0"/>
              <a:t> ostatných k porušeniu pravidla</a:t>
            </a:r>
          </a:p>
          <a:p>
            <a:pPr marL="342900" indent="-342900"/>
            <a:r>
              <a:rPr lang="sk-SK" b="1" dirty="0"/>
              <a:t>Zasahovanie</a:t>
            </a:r>
            <a:r>
              <a:rPr lang="sk-SK" dirty="0"/>
              <a:t> do zariadenia/výbavy iného pretekára</a:t>
            </a:r>
          </a:p>
          <a:p>
            <a:pPr marL="342900" indent="-342900"/>
            <a:r>
              <a:rPr lang="sk-SK" b="1" dirty="0"/>
              <a:t>Opakované</a:t>
            </a:r>
            <a:r>
              <a:rPr lang="sk-SK" dirty="0"/>
              <a:t> porušenie pravidla</a:t>
            </a:r>
          </a:p>
          <a:p>
            <a:pPr marL="342900" indent="-342900"/>
            <a:r>
              <a:rPr lang="sk-SK" b="1" dirty="0"/>
              <a:t>Nepredchádzanie</a:t>
            </a:r>
            <a:r>
              <a:rPr lang="sk-SK" dirty="0"/>
              <a:t> porušovania pravidla tvojou loďou či tímom, ak si si vedomý porušenia</a:t>
            </a:r>
          </a:p>
          <a:p>
            <a:pPr marL="342900" indent="-342900"/>
            <a:r>
              <a:rPr lang="sk-SK" b="1" dirty="0"/>
              <a:t>Nehovoriť pravdu </a:t>
            </a:r>
            <a:r>
              <a:rPr lang="sk-SK" dirty="0"/>
              <a:t>ani celú pravdu na pojednávaní</a:t>
            </a:r>
          </a:p>
          <a:p>
            <a:pPr marL="342900" indent="-342900"/>
            <a:r>
              <a:rPr lang="sk-SK" dirty="0"/>
              <a:t>Iné formy podvádzania (</a:t>
            </a:r>
            <a:r>
              <a:rPr lang="sk-SK" b="1" dirty="0"/>
              <a:t>falšovanie</a:t>
            </a:r>
            <a:r>
              <a:rPr lang="sk-SK" dirty="0"/>
              <a:t> osobných, </a:t>
            </a:r>
            <a:r>
              <a:rPr lang="sk-SK" dirty="0" err="1"/>
              <a:t>triedových</a:t>
            </a:r>
            <a:r>
              <a:rPr lang="sk-SK" dirty="0"/>
              <a:t>, meracích dokumentov, </a:t>
            </a:r>
            <a:r>
              <a:rPr lang="sk-SK" dirty="0">
                <a:highlight>
                  <a:srgbClr val="FFFF00"/>
                </a:highlight>
              </a:rPr>
              <a:t>vedomé prihlásenie </a:t>
            </a:r>
            <a:r>
              <a:rPr lang="sk-SK" b="1" dirty="0">
                <a:highlight>
                  <a:srgbClr val="FFFF00"/>
                </a:highlight>
              </a:rPr>
              <a:t>nevyhovujúcej</a:t>
            </a:r>
            <a:r>
              <a:rPr lang="sk-SK" dirty="0">
                <a:highlight>
                  <a:srgbClr val="FFFF00"/>
                </a:highlight>
              </a:rPr>
              <a:t> lode</a:t>
            </a:r>
            <a:r>
              <a:rPr lang="sk-SK" dirty="0"/>
              <a:t>, </a:t>
            </a:r>
            <a:r>
              <a:rPr lang="sk-SK" b="1" dirty="0"/>
              <a:t>vynechanie</a:t>
            </a:r>
            <a:r>
              <a:rPr lang="sk-SK" dirty="0"/>
              <a:t> značky, za účelom lepšieho umiestnenia, atď.</a:t>
            </a:r>
          </a:p>
          <a:p>
            <a:pPr marL="342900" indent="-342900"/>
            <a:r>
              <a:rPr lang="sk-SK" b="1" dirty="0"/>
              <a:t>Nevhodné</a:t>
            </a:r>
            <a:r>
              <a:rPr lang="sk-SK" dirty="0"/>
              <a:t> alebo hrubé výrazy, ktoré môžu urážať</a:t>
            </a:r>
          </a:p>
          <a:p>
            <a:pPr marL="342900" indent="-342900"/>
            <a:r>
              <a:rPr lang="sk-SK" dirty="0"/>
              <a:t>Urážlivé alebo neúctivé </a:t>
            </a:r>
            <a:r>
              <a:rPr lang="sk-SK" b="1" dirty="0"/>
              <a:t>komentáre</a:t>
            </a:r>
            <a:r>
              <a:rPr lang="sk-SK" dirty="0"/>
              <a:t> týkajúce sa pretekárskych činiteľov alebo ich rozhodnutí  (aj prostredníctvom elektronických prostriedkov, ako sú sociálne médiá)</a:t>
            </a:r>
          </a:p>
        </p:txBody>
      </p:sp>
    </p:spTree>
    <p:extLst>
      <p:ext uri="{BB962C8B-B14F-4D97-AF65-F5344CB8AC3E}">
        <p14:creationId xmlns:p14="http://schemas.microsoft.com/office/powerpoint/2010/main" val="1440903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929" y="365125"/>
            <a:ext cx="11108871" cy="1325563"/>
          </a:xfrm>
        </p:spPr>
        <p:txBody>
          <a:bodyPr>
            <a:normAutofit/>
          </a:bodyPr>
          <a:lstStyle/>
          <a:p>
            <a:r>
              <a:rPr lang="sk-SK" sz="5400" b="1" i="1" dirty="0"/>
              <a:t>Podporná osoba</a:t>
            </a:r>
            <a:endParaRPr lang="en-GB" sz="5400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4929" y="3257550"/>
            <a:ext cx="11258549" cy="3102429"/>
          </a:xfrm>
        </p:spPr>
        <p:txBody>
          <a:bodyPr>
            <a:normAutofit fontScale="77500" lnSpcReduction="20000"/>
          </a:bodyPr>
          <a:lstStyle/>
          <a:p>
            <a:r>
              <a:rPr lang="sk-SK" sz="3600" dirty="0"/>
              <a:t>Tréneri, </a:t>
            </a:r>
          </a:p>
          <a:p>
            <a:r>
              <a:rPr lang="sk-SK" sz="3600" dirty="0"/>
              <a:t>Vedúci</a:t>
            </a:r>
          </a:p>
          <a:p>
            <a:r>
              <a:rPr lang="sk-SK" sz="3600" dirty="0"/>
              <a:t>Rodičia </a:t>
            </a:r>
          </a:p>
          <a:p>
            <a:r>
              <a:rPr lang="sk-SK" sz="3600" dirty="0"/>
              <a:t>Ostatní</a:t>
            </a:r>
          </a:p>
          <a:p>
            <a:pPr marL="0" indent="0">
              <a:buNone/>
            </a:pPr>
            <a:br>
              <a:rPr lang="sk-SK" dirty="0"/>
            </a:br>
            <a:r>
              <a:rPr lang="sk-SK" b="1" dirty="0"/>
              <a:t>DOBRÉ RADY</a:t>
            </a:r>
          </a:p>
          <a:p>
            <a:r>
              <a:rPr lang="sk-SK" dirty="0"/>
              <a:t>Buď viditeľný a dosiahnuteľný na vode i na brehu a pripravený komunikovať </a:t>
            </a:r>
            <a:r>
              <a:rPr lang="sk-SK"/>
              <a:t>(vo </a:t>
            </a:r>
            <a:r>
              <a:rPr lang="sk-SK" dirty="0"/>
              <a:t>dvojici)</a:t>
            </a:r>
          </a:p>
          <a:p>
            <a:r>
              <a:rPr lang="sk-SK" dirty="0"/>
              <a:t>Uvedom si kultúrne a jazykové rozdiely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4D2D7F0E-4BB3-4ADD-AAE5-19DD83E63D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k-SK"/>
          </a:p>
        </p:txBody>
      </p:sp>
      <p:sp>
        <p:nvSpPr>
          <p:cNvPr id="10" name="Rectangle 8">
            <a:extLst>
              <a:ext uri="{FF2B5EF4-FFF2-40B4-BE49-F238E27FC236}">
                <a16:creationId xmlns:a16="http://schemas.microsoft.com/office/drawing/2014/main" id="{884D4C6F-226D-4D74-8615-8B912FE191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2836" y="2348593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k-SK"/>
          </a:p>
        </p:txBody>
      </p:sp>
      <p:sp>
        <p:nvSpPr>
          <p:cNvPr id="14" name="BlokTextu 13">
            <a:extLst>
              <a:ext uri="{FF2B5EF4-FFF2-40B4-BE49-F238E27FC236}">
                <a16:creationId xmlns:a16="http://schemas.microsoft.com/office/drawing/2014/main" id="{FBA84FAB-3696-41E5-AF00-B52EB57C711F}"/>
              </a:ext>
            </a:extLst>
          </p:cNvPr>
          <p:cNvSpPr txBox="1"/>
          <p:nvPr/>
        </p:nvSpPr>
        <p:spPr>
          <a:xfrm>
            <a:off x="269421" y="1371600"/>
            <a:ext cx="11430000" cy="175432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908050" algn="l"/>
              </a:tabLst>
            </a:pPr>
            <a:r>
              <a:rPr lang="sk-SK" b="1" dirty="0"/>
              <a:t>( PPJ –Definícia) - </a:t>
            </a:r>
            <a:r>
              <a:rPr lang="sk-SK" altLang="sk-SK" b="1" dirty="0">
                <a:highlight>
                  <a:srgbClr val="00FFFF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Akákoľvek</a:t>
            </a:r>
            <a:r>
              <a:rPr lang="sk-SK" altLang="sk-SK" b="1" dirty="0">
                <a:latin typeface="Arial" panose="020B0604020202020204" pitchFamily="34" charset="0"/>
                <a:ea typeface="Times New Roman" panose="02020603050405020304" pitchFamily="18" charset="0"/>
              </a:rPr>
              <a:t> osoba, ktorá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908050" algn="l"/>
              </a:tabLst>
            </a:pPr>
            <a:r>
              <a:rPr lang="sk-SK" altLang="sk-SK" dirty="0">
                <a:latin typeface="Arial" panose="020B0604020202020204" pitchFamily="34" charset="0"/>
                <a:ea typeface="Times New Roman" panose="02020603050405020304" pitchFamily="18" charset="0"/>
              </a:rPr>
              <a:t>poskytuje alebo môže poskytnúť pretekárovi </a:t>
            </a:r>
            <a:r>
              <a:rPr lang="sk-SK" altLang="sk-SK" dirty="0">
                <a:highlight>
                  <a:srgbClr val="00FFFF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fyzickú podporu alebo radu</a:t>
            </a:r>
            <a:r>
              <a:rPr lang="sk-SK" altLang="sk-SK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908050" algn="l"/>
              </a:tabLst>
            </a:pPr>
            <a:r>
              <a:rPr lang="sk-SK" altLang="sk-SK" dirty="0">
                <a:latin typeface="Arial" panose="020B0604020202020204" pitchFamily="34" charset="0"/>
                <a:ea typeface="Times New Roman" panose="02020603050405020304" pitchFamily="18" charset="0"/>
              </a:rPr>
              <a:t>vrátane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908050" algn="l"/>
              </a:tabLst>
            </a:pPr>
            <a:r>
              <a:rPr lang="sk-SK" altLang="sk-SK" dirty="0">
                <a:latin typeface="Arial" panose="020B0604020202020204" pitchFamily="34" charset="0"/>
                <a:ea typeface="Times New Roman" panose="02020603050405020304" pitchFamily="18" charset="0"/>
              </a:rPr>
              <a:t>  </a:t>
            </a:r>
            <a:r>
              <a:rPr lang="sk-SK" altLang="sk-SK" dirty="0">
                <a:highlight>
                  <a:srgbClr val="FFFF00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ktoréhokoľvek</a:t>
            </a:r>
            <a:r>
              <a:rPr lang="sk-SK" altLang="sk-SK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sk-SK" altLang="sk-SK" dirty="0">
                <a:highlight>
                  <a:srgbClr val="00FF00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inštruktora</a:t>
            </a:r>
            <a:r>
              <a:rPr lang="sk-SK" altLang="sk-SK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sk-SK" altLang="sk-SK" dirty="0">
                <a:highlight>
                  <a:srgbClr val="00FF00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trénera</a:t>
            </a:r>
            <a:r>
              <a:rPr lang="sk-SK" altLang="sk-SK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sk-SK" altLang="sk-SK" dirty="0">
                <a:highlight>
                  <a:srgbClr val="00FF00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manažéra</a:t>
            </a:r>
            <a:r>
              <a:rPr lang="sk-SK" altLang="sk-SK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sk-SK" altLang="sk-SK" dirty="0">
                <a:highlight>
                  <a:srgbClr val="00FF00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člena tímu</a:t>
            </a:r>
            <a:r>
              <a:rPr lang="sk-SK" altLang="sk-SK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sk-SK" altLang="sk-SK" dirty="0">
                <a:highlight>
                  <a:srgbClr val="00FF00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lekára</a:t>
            </a:r>
            <a:r>
              <a:rPr lang="sk-SK" altLang="sk-SK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sk-SK" altLang="sk-SK" dirty="0">
                <a:highlight>
                  <a:srgbClr val="00FF00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záchranára</a:t>
            </a:r>
            <a:r>
              <a:rPr lang="sk-SK" altLang="sk-SK" dirty="0">
                <a:latin typeface="Arial" panose="020B0604020202020204" pitchFamily="34" charset="0"/>
                <a:ea typeface="Times New Roman" panose="02020603050405020304" pitchFamily="18" charset="0"/>
              </a:rPr>
              <a:t> a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908050" algn="l"/>
              </a:tabLst>
            </a:pPr>
            <a:r>
              <a:rPr lang="sk-SK" altLang="sk-SK" dirty="0">
                <a:latin typeface="Arial" panose="020B0604020202020204" pitchFamily="34" charset="0"/>
                <a:ea typeface="Times New Roman" panose="02020603050405020304" pitchFamily="18" charset="0"/>
              </a:rPr>
              <a:t>  akejkoľvek osoby, ktorá s pretekárom </a:t>
            </a:r>
            <a:r>
              <a:rPr lang="sk-SK" altLang="sk-SK" dirty="0">
                <a:highlight>
                  <a:srgbClr val="00FF00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spolupracuje</a:t>
            </a:r>
            <a:r>
              <a:rPr lang="sk-SK" altLang="sk-SK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sk-SK" altLang="sk-SK" dirty="0">
                <a:highlight>
                  <a:srgbClr val="00FF00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stará</a:t>
            </a:r>
            <a:r>
              <a:rPr lang="sk-SK" altLang="sk-SK" dirty="0">
                <a:latin typeface="Arial" panose="020B0604020202020204" pitchFamily="34" charset="0"/>
                <a:ea typeface="Times New Roman" panose="02020603050405020304" pitchFamily="18" charset="0"/>
              </a:rPr>
              <a:t> sa oňho alebo ho </a:t>
            </a:r>
            <a:r>
              <a:rPr lang="sk-SK" altLang="sk-SK" dirty="0">
                <a:highlight>
                  <a:srgbClr val="00FF00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pripravuje</a:t>
            </a:r>
            <a:r>
              <a:rPr lang="sk-SK" altLang="sk-SK" dirty="0">
                <a:latin typeface="Arial" panose="020B0604020202020204" pitchFamily="34" charset="0"/>
                <a:ea typeface="Times New Roman" panose="02020603050405020304" pitchFamily="18" charset="0"/>
              </a:rPr>
              <a:t> na súťaž;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908050" algn="l"/>
              </a:tabLst>
            </a:pPr>
            <a:r>
              <a:rPr lang="sk-SK" altLang="sk-SK" dirty="0">
                <a:latin typeface="Arial" panose="020B0604020202020204" pitchFamily="34" charset="0"/>
                <a:ea typeface="Times New Roman" panose="02020603050405020304" pitchFamily="18" charset="0"/>
              </a:rPr>
              <a:t>je </a:t>
            </a:r>
            <a:r>
              <a:rPr lang="sk-SK" altLang="sk-SK" dirty="0">
                <a:highlight>
                  <a:srgbClr val="FF00FF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rodičom</a:t>
            </a:r>
            <a:r>
              <a:rPr lang="sk-SK" altLang="sk-SK" dirty="0">
                <a:latin typeface="Arial" panose="020B0604020202020204" pitchFamily="34" charset="0"/>
                <a:ea typeface="Times New Roman" panose="02020603050405020304" pitchFamily="18" charset="0"/>
              </a:rPr>
              <a:t> alebo </a:t>
            </a:r>
            <a:r>
              <a:rPr lang="sk-SK" altLang="sk-SK" dirty="0">
                <a:highlight>
                  <a:srgbClr val="FF00FF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opatrovníkom</a:t>
            </a:r>
            <a:r>
              <a:rPr lang="sk-SK" altLang="sk-SK" dirty="0">
                <a:latin typeface="Arial" panose="020B0604020202020204" pitchFamily="34" charset="0"/>
                <a:ea typeface="Times New Roman" panose="02020603050405020304" pitchFamily="18" charset="0"/>
              </a:rPr>
              <a:t> pretekára.</a:t>
            </a:r>
          </a:p>
        </p:txBody>
      </p:sp>
    </p:spTree>
    <p:extLst>
      <p:ext uri="{BB962C8B-B14F-4D97-AF65-F5344CB8AC3E}">
        <p14:creationId xmlns:p14="http://schemas.microsoft.com/office/powerpoint/2010/main" val="14512365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b="1" i="1" dirty="0"/>
              <a:t>Podporná osoba a „PROBLÉM“</a:t>
            </a:r>
            <a:endParaRPr lang="en-GB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42553"/>
            <a:ext cx="10515600" cy="463441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sk-SK" dirty="0"/>
              <a:t>Ak niekto z </a:t>
            </a:r>
            <a:r>
              <a:rPr lang="sk-SK" b="1" dirty="0"/>
              <a:t>podpory</a:t>
            </a:r>
            <a:r>
              <a:rPr lang="sk-SK" dirty="0"/>
              <a:t> robí problém:</a:t>
            </a:r>
          </a:p>
          <a:p>
            <a:pPr marL="514350" indent="-514350">
              <a:buAutoNum type="arabicPeriod"/>
            </a:pPr>
            <a:r>
              <a:rPr lang="sk-SK" dirty="0"/>
              <a:t>Ktoré pretekárske lode sú napojené na problematickú podporu</a:t>
            </a:r>
          </a:p>
          <a:p>
            <a:pPr marL="514350" indent="-514350">
              <a:buAutoNum type="arabicPeriod"/>
            </a:pPr>
            <a:r>
              <a:rPr lang="sk-SK" dirty="0"/>
              <a:t>Identifikácia podpornej osoby (tréner, rodič...?)</a:t>
            </a:r>
          </a:p>
          <a:p>
            <a:pPr marL="514350" indent="-514350">
              <a:buAutoNum type="arabicPeriod"/>
            </a:pPr>
            <a:endParaRPr lang="sk-SK" dirty="0"/>
          </a:p>
          <a:p>
            <a:r>
              <a:rPr lang="sk-SK" dirty="0" err="1"/>
              <a:t>Nefomálna</a:t>
            </a:r>
            <a:r>
              <a:rPr lang="sk-SK" dirty="0"/>
              <a:t> informácia, prosba...</a:t>
            </a:r>
          </a:p>
          <a:p>
            <a:r>
              <a:rPr lang="sk-SK" b="1" dirty="0"/>
              <a:t>ZVOLANIE</a:t>
            </a:r>
            <a:r>
              <a:rPr lang="sk-SK" dirty="0"/>
              <a:t> „rokovania podľa 60.3d“ ,  (</a:t>
            </a:r>
            <a:r>
              <a:rPr lang="sk-SK" b="1" dirty="0"/>
              <a:t>Rokovanie</a:t>
            </a:r>
            <a:r>
              <a:rPr lang="sk-SK" dirty="0"/>
              <a:t> sa riadi podľa  63.9)</a:t>
            </a:r>
          </a:p>
          <a:p>
            <a:r>
              <a:rPr lang="sk-SK" b="1" dirty="0"/>
              <a:t>ROZHODNUTIA</a:t>
            </a:r>
            <a:r>
              <a:rPr lang="sk-SK" dirty="0"/>
              <a:t>  (podľa 64.4)</a:t>
            </a:r>
          </a:p>
          <a:p>
            <a:pPr lvl="1"/>
            <a:r>
              <a:rPr lang="sk-SK" b="1" dirty="0"/>
              <a:t>Varovanie</a:t>
            </a:r>
            <a:r>
              <a:rPr lang="sk-SK" dirty="0"/>
              <a:t>, </a:t>
            </a:r>
            <a:r>
              <a:rPr lang="sk-SK" b="1" dirty="0"/>
              <a:t>Vylúčenie</a:t>
            </a:r>
            <a:r>
              <a:rPr lang="sk-SK" dirty="0"/>
              <a:t> (oprávnenia, výhody)- </a:t>
            </a:r>
            <a:r>
              <a:rPr lang="sk-SK" sz="2100" i="1" dirty="0"/>
              <a:t>Obmedziť prístup do klubu, prístavu, vody..., </a:t>
            </a:r>
            <a:r>
              <a:rPr lang="sk-SK" b="1" dirty="0"/>
              <a:t>Iné</a:t>
            </a:r>
            <a:r>
              <a:rPr lang="sk-SK" dirty="0"/>
              <a:t> /PPJ</a:t>
            </a:r>
          </a:p>
          <a:p>
            <a:pPr lvl="1"/>
            <a:r>
              <a:rPr lang="sk-SK" dirty="0"/>
              <a:t>Potrestanie </a:t>
            </a:r>
            <a:r>
              <a:rPr lang="sk-SK" b="1" u="sng" dirty="0">
                <a:highlight>
                  <a:srgbClr val="FFFF00"/>
                </a:highlight>
              </a:rPr>
              <a:t>LODE!!! (ktorá je stranou na rokovaní) </a:t>
            </a:r>
            <a:r>
              <a:rPr lang="sk-SK" i="1" u="sng" dirty="0">
                <a:highlight>
                  <a:srgbClr val="FFFF00"/>
                </a:highlight>
              </a:rPr>
              <a:t>až po DSQ, ak</a:t>
            </a:r>
          </a:p>
          <a:p>
            <a:pPr lvl="2"/>
            <a:r>
              <a:rPr lang="sk-SK" b="1" u="sng" dirty="0">
                <a:highlight>
                  <a:srgbClr val="FFFF00"/>
                </a:highlight>
              </a:rPr>
              <a:t>Loď získala výhodu</a:t>
            </a:r>
          </a:p>
          <a:p>
            <a:pPr lvl="2"/>
            <a:r>
              <a:rPr lang="sk-SK" b="1" u="sng" dirty="0">
                <a:highlight>
                  <a:srgbClr val="FFFF00"/>
                </a:highlight>
              </a:rPr>
              <a:t>Podporná osoba po 1, písomnom varovaní  - (podľa 64.4.) – ďalšie porušenie </a:t>
            </a:r>
            <a:r>
              <a:rPr lang="sk-SK" sz="1700" b="1" i="1" u="sng" dirty="0">
                <a:highlight>
                  <a:srgbClr val="FFFF00"/>
                </a:highlight>
              </a:rPr>
              <a:t>(</a:t>
            </a:r>
            <a:r>
              <a:rPr lang="sk-SK" sz="1700" b="1" i="1" u="sng" dirty="0"/>
              <a:t>teda ...aj keď loď nezískala výhodu</a:t>
            </a:r>
            <a:r>
              <a:rPr lang="sk-SK" sz="1700" b="1" i="1" u="sng" dirty="0">
                <a:highlight>
                  <a:srgbClr val="FFFF00"/>
                </a:highlight>
              </a:rPr>
              <a:t>)</a:t>
            </a:r>
          </a:p>
          <a:p>
            <a:pPr lvl="2"/>
            <a:endParaRPr lang="sk-SK" b="1" u="sng" dirty="0">
              <a:highlight>
                <a:srgbClr val="FFFF00"/>
              </a:highlight>
            </a:endParaRPr>
          </a:p>
          <a:p>
            <a:pPr lvl="2"/>
            <a:endParaRPr lang="sk-SK" dirty="0"/>
          </a:p>
          <a:p>
            <a:pPr marL="514350" indent="-514350">
              <a:buFont typeface="+mj-lt"/>
              <a:buAutoNum type="alphaLcParenR"/>
            </a:pPr>
            <a:r>
              <a:rPr lang="sk-SK" dirty="0"/>
              <a:t>pomoc zvonku -&gt; PPJ 41</a:t>
            </a:r>
          </a:p>
          <a:p>
            <a:pPr marL="514350" indent="-514350">
              <a:buFont typeface="+mj-lt"/>
              <a:buAutoNum type="alphaLcParenR"/>
            </a:pPr>
            <a:r>
              <a:rPr lang="sk-SK" dirty="0"/>
              <a:t>Porušenie PPJ 69 podpornou osobou – (až po DSQ lode) </a:t>
            </a:r>
          </a:p>
          <a:p>
            <a:pPr marL="514350" indent="-514350">
              <a:buFont typeface="+mj-lt"/>
              <a:buAutoNum type="alphaLcParenR"/>
            </a:pPr>
            <a:endParaRPr lang="sk-SK" dirty="0"/>
          </a:p>
          <a:p>
            <a:pPr marL="514350" indent="-514350">
              <a:buFont typeface="+mj-lt"/>
              <a:buAutoNum type="alphaLcParenR"/>
            </a:pPr>
            <a:endParaRPr lang="sk-SK" dirty="0"/>
          </a:p>
          <a:p>
            <a:endParaRPr lang="sk-SK" b="1" u="sng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40987792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7B10466-E517-456E-8045-2BCB63A364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KONIEC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0C3DC09A-1CF6-4668-BD6B-EBB07D042A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1455072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OBSAH	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sk-SK" dirty="0"/>
              <a:t>ORGANIZÁCIA WORLD SAILING, SZJ a predpisy</a:t>
            </a:r>
          </a:p>
          <a:p>
            <a:pPr marL="514350" indent="-514350">
              <a:buFont typeface="+mj-lt"/>
              <a:buAutoNum type="arabicPeriod"/>
            </a:pPr>
            <a:r>
              <a:rPr lang="sk-SK" dirty="0"/>
              <a:t>ETICKÝ KÓDEX pretekového funkcionára</a:t>
            </a:r>
          </a:p>
          <a:p>
            <a:pPr marL="514350" indent="-514350">
              <a:buFont typeface="+mj-lt"/>
              <a:buAutoNum type="arabicPeriod"/>
            </a:pPr>
            <a:r>
              <a:rPr lang="sk-SK" dirty="0"/>
              <a:t>ZNEUŽÍVANIE mladistvých</a:t>
            </a:r>
          </a:p>
          <a:p>
            <a:pPr marL="514350" indent="-514350">
              <a:buFont typeface="+mj-lt"/>
              <a:buAutoNum type="arabicPeriod"/>
            </a:pPr>
            <a:r>
              <a:rPr lang="sk-SK" dirty="0"/>
              <a:t>ROZHODCA ako poskytovateľ služieb </a:t>
            </a:r>
          </a:p>
          <a:p>
            <a:pPr marL="514350" indent="-514350">
              <a:buFont typeface="+mj-lt"/>
              <a:buAutoNum type="arabicPeriod"/>
            </a:pPr>
            <a:r>
              <a:rPr lang="sk-SK" dirty="0"/>
              <a:t>KRÍZOVÝ MANAŽMENT</a:t>
            </a:r>
          </a:p>
          <a:p>
            <a:pPr marL="514350" indent="-514350">
              <a:buFont typeface="+mj-lt"/>
              <a:buAutoNum type="arabicPeriod"/>
            </a:pPr>
            <a:r>
              <a:rPr lang="sk-SK" dirty="0"/>
              <a:t>ZLÉ SPRÁVANIE (PPJ 69)</a:t>
            </a:r>
          </a:p>
          <a:p>
            <a:pPr marL="514350" indent="-514350">
              <a:buFont typeface="+mj-lt"/>
              <a:buAutoNum type="arabicPeriod"/>
            </a:pPr>
            <a:r>
              <a:rPr lang="sk-SK" dirty="0"/>
              <a:t>PODPORNÉ osoby</a:t>
            </a:r>
          </a:p>
          <a:p>
            <a:pPr marL="514350" indent="-514350">
              <a:buFont typeface="+mj-lt"/>
              <a:buAutoNum type="arabicPeriod"/>
            </a:pPr>
            <a:endParaRPr lang="sk-SK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99130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id="{3F1260E7-2A3A-4A0A-A75C-224FE090FC9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331843" y="402867"/>
            <a:ext cx="7772400" cy="6858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k-SK" altLang="en-US" dirty="0">
                <a:solidFill>
                  <a:schemeClr val="accent2">
                    <a:lumMod val="75000"/>
                  </a:schemeClr>
                </a:solidFill>
              </a:rPr>
              <a:t>ORGANIZÁCIA JACHTINGU</a:t>
            </a:r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D383612B-B1B4-48A2-B2C4-7F7AE942AA1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255643" y="1168842"/>
            <a:ext cx="9478618" cy="54413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k-SK" altLang="en-US" sz="3600" dirty="0"/>
              <a:t>WORLD SAILING (ISAF) </a:t>
            </a:r>
            <a:r>
              <a:rPr lang="sk-SK" altLang="en-US" sz="3600" b="1" dirty="0">
                <a:solidFill>
                  <a:schemeClr val="accent2">
                    <a:lumMod val="75000"/>
                  </a:schemeClr>
                </a:solidFill>
                <a:hlinkClick r:id="rId2"/>
              </a:rPr>
              <a:t>www.sailing.org</a:t>
            </a:r>
            <a:endParaRPr lang="sk-SK" altLang="en-US" sz="3600" b="1" dirty="0">
              <a:solidFill>
                <a:srgbClr val="FF0000"/>
              </a:solidFill>
            </a:endParaRPr>
          </a:p>
          <a:p>
            <a:pPr eaLnBrk="1" hangingPunct="1"/>
            <a:r>
              <a:rPr lang="sk-SK" altLang="en-US" b="1" dirty="0">
                <a:solidFill>
                  <a:srgbClr val="FF0000"/>
                </a:solidFill>
              </a:rPr>
              <a:t>ZDRUŽUJE</a:t>
            </a:r>
            <a:endParaRPr lang="sk-SK" altLang="en-US" dirty="0"/>
          </a:p>
          <a:p>
            <a:pPr lvl="1" eaLnBrk="1" hangingPunct="1"/>
            <a:r>
              <a:rPr lang="sk-SK" altLang="en-US" b="1" dirty="0"/>
              <a:t>MNA</a:t>
            </a:r>
            <a:r>
              <a:rPr lang="sk-SK" altLang="en-US" dirty="0"/>
              <a:t>  - (</a:t>
            </a:r>
            <a:r>
              <a:rPr lang="sk-SK" altLang="en-US" dirty="0" err="1"/>
              <a:t>Member</a:t>
            </a:r>
            <a:r>
              <a:rPr lang="sk-SK" altLang="en-US" dirty="0"/>
              <a:t> National </a:t>
            </a:r>
            <a:r>
              <a:rPr lang="sk-SK" altLang="en-US" dirty="0" err="1"/>
              <a:t>Authority</a:t>
            </a:r>
            <a:r>
              <a:rPr lang="sk-SK" altLang="en-US" dirty="0"/>
              <a:t>)</a:t>
            </a:r>
            <a:br>
              <a:rPr lang="sk-SK" altLang="en-US" dirty="0"/>
            </a:br>
            <a:r>
              <a:rPr lang="sk-SK" altLang="en-US" dirty="0"/>
              <a:t>		Národné jachtárske zväzy - SZJ, ČSJ, RYA...</a:t>
            </a:r>
          </a:p>
          <a:p>
            <a:pPr lvl="1" eaLnBrk="1" hangingPunct="1"/>
            <a:r>
              <a:rPr lang="sk-SK" altLang="en-US" b="1" dirty="0"/>
              <a:t>CA  	</a:t>
            </a:r>
            <a:r>
              <a:rPr lang="sk-SK" altLang="en-US" dirty="0"/>
              <a:t>(</a:t>
            </a:r>
            <a:r>
              <a:rPr lang="sk-SK" altLang="en-US" dirty="0" err="1"/>
              <a:t>Class</a:t>
            </a:r>
            <a:r>
              <a:rPr lang="sk-SK" altLang="en-US" dirty="0"/>
              <a:t> Association), </a:t>
            </a:r>
            <a:br>
              <a:rPr lang="sk-SK" altLang="en-US" dirty="0"/>
            </a:br>
            <a:r>
              <a:rPr lang="sk-SK" altLang="en-US" dirty="0"/>
              <a:t>		Asociácie Lodných Tried (ALT)</a:t>
            </a:r>
            <a:br>
              <a:rPr lang="sk-SK" altLang="en-US" dirty="0"/>
            </a:br>
            <a:r>
              <a:rPr lang="sk-SK" altLang="en-US" dirty="0"/>
              <a:t>		Trieda = športové náčinie (</a:t>
            </a:r>
            <a:r>
              <a:rPr lang="sk-SK" altLang="en-US" dirty="0" err="1"/>
              <a:t>Finn</a:t>
            </a:r>
            <a:r>
              <a:rPr lang="sk-SK" altLang="en-US" dirty="0"/>
              <a:t>, 470, Laser, ...)</a:t>
            </a:r>
          </a:p>
          <a:p>
            <a:pPr eaLnBrk="1" hangingPunct="1"/>
            <a:r>
              <a:rPr lang="sk-SK" altLang="en-US" b="1" dirty="0">
                <a:solidFill>
                  <a:srgbClr val="FF0000"/>
                </a:solidFill>
              </a:rPr>
              <a:t>JE ČLENOM</a:t>
            </a:r>
          </a:p>
          <a:p>
            <a:pPr lvl="1" eaLnBrk="1" hangingPunct="1"/>
            <a:r>
              <a:rPr lang="sk-SK" altLang="en-US" b="1" dirty="0">
                <a:solidFill>
                  <a:srgbClr val="FF0000"/>
                </a:solidFill>
              </a:rPr>
              <a:t> </a:t>
            </a:r>
            <a:r>
              <a:rPr lang="sk-SK" altLang="en-US" b="1" dirty="0"/>
              <a:t>IOC</a:t>
            </a:r>
            <a:r>
              <a:rPr lang="sk-SK" altLang="en-US" dirty="0"/>
              <a:t> (International </a:t>
            </a:r>
            <a:r>
              <a:rPr lang="sk-SK" altLang="en-US" dirty="0" err="1"/>
              <a:t>Olympic</a:t>
            </a:r>
            <a:r>
              <a:rPr lang="sk-SK" altLang="en-US" dirty="0"/>
              <a:t> </a:t>
            </a:r>
            <a:r>
              <a:rPr lang="sk-SK" altLang="en-US" dirty="0" err="1"/>
              <a:t>Committee</a:t>
            </a:r>
            <a:r>
              <a:rPr lang="sk-SK" altLang="en-US" dirty="0"/>
              <a:t>)</a:t>
            </a:r>
          </a:p>
          <a:p>
            <a:pPr lvl="1" eaLnBrk="1" hangingPunct="1"/>
            <a:r>
              <a:rPr lang="sk-SK" altLang="en-US" dirty="0"/>
              <a:t>.....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85ABCCD-8593-4654-816A-011C04753D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sk-SK" altLang="en-US" dirty="0"/>
              <a:t>Slovenský Zväz Jachtingu- SZJ  </a:t>
            </a:r>
            <a:r>
              <a:rPr lang="sk-SK" altLang="en-US" b="1" dirty="0">
                <a:solidFill>
                  <a:schemeClr val="accent2">
                    <a:lumMod val="75000"/>
                  </a:schemeClr>
                </a:solidFill>
                <a:hlinkClick r:id="rId3"/>
              </a:rPr>
              <a:t>www.sailing.sk</a:t>
            </a:r>
            <a:endParaRPr lang="sk-SK" dirty="0"/>
          </a:p>
        </p:txBody>
      </p:sp>
      <p:graphicFrame>
        <p:nvGraphicFramePr>
          <p:cNvPr id="3" name="Tabuľka 2">
            <a:extLst>
              <a:ext uri="{FF2B5EF4-FFF2-40B4-BE49-F238E27FC236}">
                <a16:creationId xmlns:a16="http://schemas.microsoft.com/office/drawing/2014/main" id="{C9AFD36B-B1B0-4909-B43D-694D5C406594}"/>
              </a:ext>
            </a:extLst>
          </p:cNvPr>
          <p:cNvGraphicFramePr>
            <a:graphicFrameLocks noGrp="1"/>
          </p:cNvGraphicFramePr>
          <p:nvPr/>
        </p:nvGraphicFramePr>
        <p:xfrm>
          <a:off x="1847528" y="2348881"/>
          <a:ext cx="8568952" cy="3302979"/>
        </p:xfrm>
        <a:graphic>
          <a:graphicData uri="http://schemas.openxmlformats.org/drawingml/2006/table">
            <a:tbl>
              <a:tblPr firstRow="1" bandRow="1">
                <a:tableStyleId>{91EBBBCC-DAD2-459C-BE2E-F6DE35CF9A28}</a:tableStyleId>
              </a:tblPr>
              <a:tblGrid>
                <a:gridCol w="3672408">
                  <a:extLst>
                    <a:ext uri="{9D8B030D-6E8A-4147-A177-3AD203B41FA5}">
                      <a16:colId xmlns:a16="http://schemas.microsoft.com/office/drawing/2014/main" val="4150465276"/>
                    </a:ext>
                  </a:extLst>
                </a:gridCol>
                <a:gridCol w="4896544">
                  <a:extLst>
                    <a:ext uri="{9D8B030D-6E8A-4147-A177-3AD203B41FA5}">
                      <a16:colId xmlns:a16="http://schemas.microsoft.com/office/drawing/2014/main" val="4142215784"/>
                    </a:ext>
                  </a:extLst>
                </a:gridCol>
              </a:tblGrid>
              <a:tr h="331001">
                <a:tc>
                  <a:txBody>
                    <a:bodyPr/>
                    <a:lstStyle/>
                    <a:p>
                      <a:pPr algn="l" fontAlgn="b"/>
                      <a:r>
                        <a:rPr lang="sk-SK" sz="2000" u="none" strike="noStrike" dirty="0">
                          <a:effectLst/>
                        </a:rPr>
                        <a:t>SZJ ZDRUŽUJE </a:t>
                      </a:r>
                      <a:endParaRPr lang="sk-SK" sz="2000" b="1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30" marR="6130" marT="61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2000" u="none" strike="noStrike" dirty="0">
                          <a:effectLst/>
                        </a:rPr>
                        <a:t>SVK Jachtárske Kluby</a:t>
                      </a:r>
                      <a:endParaRPr lang="sk-SK" sz="2000" b="1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30" marR="6130" marT="61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48862096"/>
                  </a:ext>
                </a:extLst>
              </a:tr>
              <a:tr h="321807">
                <a:tc>
                  <a:txBody>
                    <a:bodyPr/>
                    <a:lstStyle/>
                    <a:p>
                      <a:pPr algn="l" fontAlgn="b"/>
                      <a:r>
                        <a:rPr lang="sk-SK" sz="2000" u="none" strike="noStrike" dirty="0">
                          <a:effectLst/>
                        </a:rPr>
                        <a:t>SZJ JE ČLENOM</a:t>
                      </a:r>
                      <a:endParaRPr lang="sk-SK" sz="2000" b="1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30" marR="6130" marT="61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2000" u="none" strike="noStrike" dirty="0">
                          <a:effectLst/>
                        </a:rPr>
                        <a:t> </a:t>
                      </a:r>
                      <a:endParaRPr lang="sk-SK" sz="2000" b="1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30" marR="6130" marT="61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122029"/>
                  </a:ext>
                </a:extLst>
              </a:tr>
              <a:tr h="331001">
                <a:tc>
                  <a:txBody>
                    <a:bodyPr/>
                    <a:lstStyle/>
                    <a:p>
                      <a:pPr algn="l" fontAlgn="b">
                        <a:buClr>
                          <a:srgbClr val="7030A0"/>
                        </a:buClr>
                        <a:buSzPts val="2000"/>
                        <a:buFont typeface="Calibri" panose="020F0502020204030204" pitchFamily="34" charset="0"/>
                        <a:buChar char="•"/>
                      </a:pPr>
                      <a:r>
                        <a:rPr lang="sk-SK" sz="2000" u="none" strike="noStrike" dirty="0">
                          <a:effectLst/>
                        </a:rPr>
                        <a:t>WORLD SAILING •EUROSAF</a:t>
                      </a:r>
                      <a:endParaRPr lang="sk-SK" sz="20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167" marR="6130" marT="61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2000" u="none" strike="noStrike" dirty="0">
                          <a:effectLst/>
                        </a:rPr>
                        <a:t>•SOV, KŠZ, SZTK, NŠC, SADA, ....</a:t>
                      </a:r>
                      <a:endParaRPr lang="sk-SK" sz="20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167" marR="6130" marT="61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4685934"/>
                  </a:ext>
                </a:extLst>
              </a:tr>
              <a:tr h="321807">
                <a:tc>
                  <a:txBody>
                    <a:bodyPr/>
                    <a:lstStyle/>
                    <a:p>
                      <a:pPr algn="l" fontAlgn="b"/>
                      <a:r>
                        <a:rPr lang="sk-SK" sz="2000" u="none" strike="noStrike" dirty="0">
                          <a:effectLst/>
                        </a:rPr>
                        <a:t>SZJ je RIADENÝ </a:t>
                      </a:r>
                      <a:endParaRPr lang="sk-SK" sz="2000" b="1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30" marR="6130" marT="61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2000" u="none" strike="noStrike" dirty="0">
                          <a:effectLst/>
                        </a:rPr>
                        <a:t> </a:t>
                      </a:r>
                      <a:endParaRPr lang="sk-SK" sz="2000" b="1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30" marR="6130" marT="61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1644198"/>
                  </a:ext>
                </a:extLst>
              </a:tr>
              <a:tr h="353871">
                <a:tc>
                  <a:txBody>
                    <a:bodyPr/>
                    <a:lstStyle/>
                    <a:p>
                      <a:pPr algn="l" fontAlgn="b"/>
                      <a:r>
                        <a:rPr lang="sk-SK" sz="2000" u="none" strike="noStrike" dirty="0">
                          <a:effectLst/>
                        </a:rPr>
                        <a:t>Ministerstvo školstva  </a:t>
                      </a:r>
                      <a:endParaRPr lang="sk-SK" sz="20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30" marR="6130" marT="61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2000" u="none" strike="noStrike" dirty="0">
                          <a:effectLst/>
                        </a:rPr>
                        <a:t>legislatíva, financovanie</a:t>
                      </a:r>
                      <a:endParaRPr lang="sk-SK" sz="20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30" marR="6130" marT="61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2529658"/>
                  </a:ext>
                </a:extLst>
              </a:tr>
              <a:tr h="331001">
                <a:tc>
                  <a:txBody>
                    <a:bodyPr/>
                    <a:lstStyle/>
                    <a:p>
                      <a:pPr algn="l" fontAlgn="b"/>
                      <a:r>
                        <a:rPr lang="sk-SK" sz="2000" u="none" strike="noStrike">
                          <a:effectLst/>
                        </a:rPr>
                        <a:t>Generálne zhromaždenie</a:t>
                      </a:r>
                      <a:endParaRPr lang="sk-SK" sz="20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30" marR="6130" marT="61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2000" u="none" strike="noStrike" dirty="0" err="1">
                          <a:effectLst/>
                        </a:rPr>
                        <a:t>kluby+rozhodca+tréner+športovec</a:t>
                      </a:r>
                      <a:endParaRPr lang="sk-SK" sz="20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30" marR="6130" marT="61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5260647"/>
                  </a:ext>
                </a:extLst>
              </a:tr>
              <a:tr h="974615">
                <a:tc>
                  <a:txBody>
                    <a:bodyPr/>
                    <a:lstStyle/>
                    <a:p>
                      <a:pPr algn="l" fontAlgn="t"/>
                      <a:r>
                        <a:rPr lang="sk-SK" sz="2000" u="none" strike="noStrike" dirty="0">
                          <a:effectLst/>
                        </a:rPr>
                        <a:t>   Výkonný Výbor </a:t>
                      </a:r>
                      <a:endParaRPr lang="sk-SK" sz="2000" b="1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30" marR="6130" marT="61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2000" u="none" strike="noStrike" dirty="0">
                          <a:effectLst/>
                        </a:rPr>
                        <a:t>•Predseda </a:t>
                      </a:r>
                      <a:r>
                        <a:rPr lang="sk-SK" sz="2400" u="none" strike="noStrike" dirty="0">
                          <a:effectLst/>
                        </a:rPr>
                        <a:t>VV</a:t>
                      </a:r>
                      <a:r>
                        <a:rPr lang="sk-SK" sz="2000" u="none" strike="noStrike" dirty="0">
                          <a:effectLst/>
                        </a:rPr>
                        <a:t> (- GS)</a:t>
                      </a:r>
                      <a:br>
                        <a:rPr lang="sk-SK" sz="2000" u="none" strike="noStrike" dirty="0">
                          <a:effectLst/>
                        </a:rPr>
                      </a:br>
                      <a:r>
                        <a:rPr lang="sk-SK" sz="2000" u="none" strike="noStrike" dirty="0">
                          <a:effectLst/>
                        </a:rPr>
                        <a:t>•Šéfovia komisií HOS, TRÉ, </a:t>
                      </a:r>
                      <a:r>
                        <a:rPr lang="sk-SK" sz="2000" b="1" u="none" strike="noStrike" dirty="0">
                          <a:effectLst/>
                          <a:highlight>
                            <a:srgbClr val="FFFF00"/>
                          </a:highlight>
                        </a:rPr>
                        <a:t>M+R</a:t>
                      </a:r>
                      <a:r>
                        <a:rPr lang="sk-SK" sz="2000" u="none" strike="noStrike" dirty="0">
                          <a:effectLst/>
                        </a:rPr>
                        <a:t>, MLÁ, SÚŤ</a:t>
                      </a:r>
                      <a:br>
                        <a:rPr lang="sk-SK" sz="2000" u="none" strike="noStrike" dirty="0">
                          <a:effectLst/>
                        </a:rPr>
                      </a:br>
                      <a:r>
                        <a:rPr lang="sk-SK" sz="2000" u="none" strike="noStrike" dirty="0">
                          <a:effectLst/>
                        </a:rPr>
                        <a:t>•Sekcie ALT -  NJ+KJP, OKR, WS+KB</a:t>
                      </a:r>
                      <a:endParaRPr lang="sk-SK" sz="20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30" marR="6130" marT="61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8036144"/>
                  </a:ext>
                </a:extLst>
              </a:tr>
              <a:tr h="331001">
                <a:tc>
                  <a:txBody>
                    <a:bodyPr/>
                    <a:lstStyle/>
                    <a:p>
                      <a:pPr algn="l" fontAlgn="t"/>
                      <a:r>
                        <a:rPr lang="sk-SK" sz="2000" u="none" strike="noStrike">
                          <a:effectLst/>
                        </a:rPr>
                        <a:t>   Kontrolná Komisia </a:t>
                      </a:r>
                      <a:endParaRPr lang="sk-SK" sz="2000" b="0" i="0" u="none" strike="noStrike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30" marR="6130" marT="61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2000" u="none" strike="noStrike" dirty="0">
                          <a:effectLst/>
                        </a:rPr>
                        <a:t> </a:t>
                      </a:r>
                      <a:endParaRPr lang="sk-SK" sz="20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30" marR="6130" marT="61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0345145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>
            <a:extLst>
              <a:ext uri="{FF2B5EF4-FFF2-40B4-BE49-F238E27FC236}">
                <a16:creationId xmlns:a16="http://schemas.microsoft.com/office/drawing/2014/main" id="{DE09AFE9-EF5C-48F0-9221-67A1ADAF315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03388" y="228600"/>
            <a:ext cx="8355012" cy="762000"/>
          </a:xfrm>
        </p:spPr>
        <p:txBody>
          <a:bodyPr/>
          <a:lstStyle/>
          <a:p>
            <a:pPr eaLnBrk="1" hangingPunct="1"/>
            <a:r>
              <a:rPr lang="sk-SK" altLang="en-US" b="1"/>
              <a:t>Organizácie a predpisy (</a:t>
            </a:r>
            <a:r>
              <a:rPr lang="sk-SK" altLang="en-US" b="1" i="1"/>
              <a:t>pravidlá</a:t>
            </a:r>
            <a:r>
              <a:rPr lang="sk-SK" altLang="en-US" b="1"/>
              <a:t>)</a:t>
            </a:r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DE105113-45D2-4794-9838-DBF404FC9C8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209800" y="990600"/>
            <a:ext cx="7772400" cy="5678488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sk-SK" altLang="en-US" sz="2400" b="1"/>
              <a:t>WORLD SAILING (ISAF)</a:t>
            </a:r>
          </a:p>
          <a:p>
            <a:pPr lvl="1" eaLnBrk="1" hangingPunct="1">
              <a:lnSpc>
                <a:spcPct val="80000"/>
              </a:lnSpc>
            </a:pPr>
            <a:r>
              <a:rPr lang="sk-SK" altLang="en-US" sz="1600" b="1">
                <a:solidFill>
                  <a:srgbClr val="FF0000"/>
                </a:solidFill>
              </a:rPr>
              <a:t>RACING RULES OF SAILING – Pretekové Pravidlá Jachtingu</a:t>
            </a:r>
          </a:p>
          <a:p>
            <a:pPr lvl="1" eaLnBrk="1" hangingPunct="1">
              <a:lnSpc>
                <a:spcPct val="80000"/>
              </a:lnSpc>
            </a:pPr>
            <a:r>
              <a:rPr lang="sk-SK" altLang="en-US" sz="1600" b="1">
                <a:solidFill>
                  <a:srgbClr val="FF0000"/>
                </a:solidFill>
              </a:rPr>
              <a:t>CASES</a:t>
            </a:r>
          </a:p>
          <a:p>
            <a:pPr lvl="1" eaLnBrk="1" hangingPunct="1">
              <a:lnSpc>
                <a:spcPct val="80000"/>
              </a:lnSpc>
            </a:pPr>
            <a:r>
              <a:rPr lang="sk-SK" altLang="en-US" sz="1600" b="1">
                <a:solidFill>
                  <a:srgbClr val="FF0000"/>
                </a:solidFill>
              </a:rPr>
              <a:t>EQUIPMENT RULES OF SAILING </a:t>
            </a:r>
            <a:r>
              <a:rPr lang="sk-SK" altLang="en-US" sz="1600"/>
              <a:t>- (pravidlá pre meračov), </a:t>
            </a:r>
          </a:p>
          <a:p>
            <a:pPr lvl="1" eaLnBrk="1" hangingPunct="1">
              <a:lnSpc>
                <a:spcPct val="80000"/>
              </a:lnSpc>
            </a:pPr>
            <a:r>
              <a:rPr lang="sk-SK" altLang="en-US" sz="1600" b="1">
                <a:solidFill>
                  <a:srgbClr val="FF0000"/>
                </a:solidFill>
              </a:rPr>
              <a:t>REGULATIONS</a:t>
            </a:r>
            <a:r>
              <a:rPr lang="sk-SK" altLang="en-US" sz="1600">
                <a:solidFill>
                  <a:srgbClr val="FF0000"/>
                </a:solidFill>
              </a:rPr>
              <a:t> </a:t>
            </a:r>
            <a:r>
              <a:rPr lang="sk-SK" altLang="en-US" sz="1600"/>
              <a:t>– Smernice ( niektoré tzv.Kodexy sú </a:t>
            </a:r>
            <a:r>
              <a:rPr lang="sk-SK" altLang="en-US" sz="1600" b="1" i="1"/>
              <a:t>PRAVIDLAMI</a:t>
            </a:r>
            <a:r>
              <a:rPr lang="sk-SK" altLang="en-US" sz="1600"/>
              <a:t>...)</a:t>
            </a:r>
          </a:p>
          <a:p>
            <a:pPr eaLnBrk="1" hangingPunct="1">
              <a:lnSpc>
                <a:spcPct val="80000"/>
              </a:lnSpc>
            </a:pPr>
            <a:r>
              <a:rPr lang="sk-SK" altLang="en-US" sz="2400" b="1"/>
              <a:t>MNA (národné Zväzy)</a:t>
            </a:r>
          </a:p>
          <a:p>
            <a:pPr lvl="1" eaLnBrk="1" hangingPunct="1">
              <a:lnSpc>
                <a:spcPct val="80000"/>
              </a:lnSpc>
            </a:pPr>
            <a:r>
              <a:rPr lang="sk-SK" altLang="en-US" sz="1600"/>
              <a:t>Národné predpisy musia byť v zhode s </a:t>
            </a:r>
            <a:r>
              <a:rPr lang="sk-SK" altLang="en-US" sz="1600" b="1">
                <a:solidFill>
                  <a:srgbClr val="FF0000"/>
                </a:solidFill>
              </a:rPr>
              <a:t>PPJ 86</a:t>
            </a:r>
          </a:p>
          <a:p>
            <a:pPr eaLnBrk="1" hangingPunct="1">
              <a:lnSpc>
                <a:spcPct val="80000"/>
              </a:lnSpc>
            </a:pPr>
            <a:r>
              <a:rPr lang="sk-SK" altLang="en-US" sz="2400" b="1"/>
              <a:t>CA (triedové asociácie)</a:t>
            </a:r>
          </a:p>
          <a:p>
            <a:pPr lvl="1" eaLnBrk="1" hangingPunct="1">
              <a:lnSpc>
                <a:spcPct val="80000"/>
              </a:lnSpc>
            </a:pPr>
            <a:r>
              <a:rPr lang="sk-SK" altLang="en-US" sz="1600" b="1">
                <a:solidFill>
                  <a:srgbClr val="FF0000"/>
                </a:solidFill>
              </a:rPr>
              <a:t>CLASS RULES</a:t>
            </a:r>
            <a:r>
              <a:rPr lang="sk-SK" altLang="en-US" sz="1600">
                <a:solidFill>
                  <a:srgbClr val="FF0000"/>
                </a:solidFill>
              </a:rPr>
              <a:t> - Triedové predpisy</a:t>
            </a:r>
            <a:r>
              <a:rPr lang="sk-SK" altLang="en-US" sz="1600"/>
              <a:t> – musí byť zhoda s </a:t>
            </a:r>
            <a:r>
              <a:rPr lang="sk-SK" altLang="en-US" sz="1600" b="1">
                <a:solidFill>
                  <a:srgbClr val="FF0000"/>
                </a:solidFill>
              </a:rPr>
              <a:t>PPJ 86 a s ERS</a:t>
            </a:r>
          </a:p>
          <a:p>
            <a:pPr eaLnBrk="1" hangingPunct="1">
              <a:lnSpc>
                <a:spcPct val="80000"/>
              </a:lnSpc>
            </a:pPr>
            <a:r>
              <a:rPr lang="sk-SK" altLang="en-US" sz="2400" b="1"/>
              <a:t>USPORIADATEĽ</a:t>
            </a:r>
            <a:r>
              <a:rPr lang="sk-SK" altLang="en-US" sz="2000" b="1"/>
              <a:t> </a:t>
            </a:r>
            <a:r>
              <a:rPr lang="sk-SK" altLang="en-US" sz="1600" b="1"/>
              <a:t>(</a:t>
            </a:r>
            <a:r>
              <a:rPr lang="sk-SK" altLang="en-US" sz="1600"/>
              <a:t>v zhode s </a:t>
            </a:r>
            <a:r>
              <a:rPr lang="sk-SK" altLang="en-US" sz="1600" b="1">
                <a:solidFill>
                  <a:srgbClr val="FF0000"/>
                </a:solidFill>
              </a:rPr>
              <a:t>PPJ 88.1, 85, 87 - 90</a:t>
            </a:r>
            <a:r>
              <a:rPr lang="sk-SK" altLang="en-US" sz="1600" b="1"/>
              <a:t>) vydáva</a:t>
            </a:r>
          </a:p>
          <a:p>
            <a:pPr lvl="1" eaLnBrk="1" hangingPunct="1">
              <a:lnSpc>
                <a:spcPct val="80000"/>
              </a:lnSpc>
            </a:pPr>
            <a:r>
              <a:rPr lang="sk-SK" altLang="en-US" sz="1600" b="1">
                <a:solidFill>
                  <a:srgbClr val="FF0000"/>
                </a:solidFill>
              </a:rPr>
              <a:t>ROZPIS</a:t>
            </a:r>
            <a:r>
              <a:rPr lang="sk-SK" altLang="en-US" sz="1600"/>
              <a:t> - záväzok k pretekárom, aké budú preteky (</a:t>
            </a:r>
            <a:r>
              <a:rPr lang="sk-SK" altLang="en-US" sz="1600" b="1">
                <a:solidFill>
                  <a:srgbClr val="FF0000"/>
                </a:solidFill>
              </a:rPr>
              <a:t>PPJ DOD J, K, )</a:t>
            </a:r>
          </a:p>
          <a:p>
            <a:pPr eaLnBrk="1" hangingPunct="1">
              <a:lnSpc>
                <a:spcPct val="80000"/>
              </a:lnSpc>
            </a:pPr>
            <a:r>
              <a:rPr lang="sk-SK" altLang="en-US" sz="2400" b="1"/>
              <a:t>PK (Preteková komisia)</a:t>
            </a:r>
          </a:p>
          <a:p>
            <a:pPr lvl="1" eaLnBrk="1" hangingPunct="1">
              <a:lnSpc>
                <a:spcPct val="80000"/>
              </a:lnSpc>
            </a:pPr>
            <a:r>
              <a:rPr lang="sk-SK" altLang="en-US" sz="1600" b="1">
                <a:solidFill>
                  <a:srgbClr val="FF0000"/>
                </a:solidFill>
              </a:rPr>
              <a:t>PLACHETNÉ SMERNICE- </a:t>
            </a:r>
            <a:r>
              <a:rPr lang="sk-SK" altLang="en-US" sz="1600"/>
              <a:t> trať, štart, výsledky,..  (</a:t>
            </a:r>
            <a:r>
              <a:rPr lang="sk-SK" altLang="en-US" sz="1600" b="1">
                <a:solidFill>
                  <a:srgbClr val="FF0000"/>
                </a:solidFill>
              </a:rPr>
              <a:t>PPJ DOD J, L</a:t>
            </a:r>
            <a:r>
              <a:rPr lang="sk-SK" altLang="en-US" sz="1600"/>
              <a:t>)</a:t>
            </a:r>
          </a:p>
          <a:p>
            <a:pPr eaLnBrk="1" hangingPunct="1">
              <a:lnSpc>
                <a:spcPct val="80000"/>
              </a:lnSpc>
            </a:pPr>
            <a:r>
              <a:rPr lang="sk-SK" altLang="en-US" sz="2400" b="1"/>
              <a:t>JURY (Protestná komisia)</a:t>
            </a:r>
          </a:p>
          <a:p>
            <a:pPr lvl="1" eaLnBrk="1" hangingPunct="1">
              <a:lnSpc>
                <a:spcPct val="80000"/>
              </a:lnSpc>
            </a:pPr>
            <a:r>
              <a:rPr lang="sk-SK" altLang="en-US" sz="1600"/>
              <a:t>rieši </a:t>
            </a:r>
            <a:r>
              <a:rPr lang="sk-SK" altLang="en-US" sz="1600" b="1">
                <a:solidFill>
                  <a:srgbClr val="FF0000"/>
                </a:solidFill>
              </a:rPr>
              <a:t>PROTESTY</a:t>
            </a:r>
            <a:r>
              <a:rPr lang="sk-SK" altLang="en-US" sz="1600"/>
              <a:t> (</a:t>
            </a:r>
            <a:r>
              <a:rPr lang="sk-SK" altLang="en-US" sz="1600" b="1">
                <a:solidFill>
                  <a:srgbClr val="FF0000"/>
                </a:solidFill>
              </a:rPr>
              <a:t>PPJ + CASES</a:t>
            </a:r>
            <a:r>
              <a:rPr lang="sk-SK" altLang="en-US" sz="1600"/>
              <a:t> -  oficiálne interpretácie PPJ)</a:t>
            </a:r>
          </a:p>
          <a:p>
            <a:pPr eaLnBrk="1" hangingPunct="1">
              <a:lnSpc>
                <a:spcPct val="80000"/>
              </a:lnSpc>
            </a:pPr>
            <a:r>
              <a:rPr lang="sk-SK" altLang="en-US" sz="2400" b="1"/>
              <a:t>ODVOLACIA KOMISIA</a:t>
            </a:r>
          </a:p>
          <a:p>
            <a:pPr lvl="1" eaLnBrk="1" hangingPunct="1">
              <a:lnSpc>
                <a:spcPct val="80000"/>
              </a:lnSpc>
            </a:pPr>
            <a:r>
              <a:rPr lang="sk-SK" altLang="en-US" sz="1400"/>
              <a:t>MNA (ISAF</a:t>
            </a:r>
            <a:r>
              <a:rPr lang="sk-SK" altLang="en-US" sz="1400" b="1"/>
              <a:t>)</a:t>
            </a:r>
            <a:r>
              <a:rPr lang="sk-SK" altLang="en-US" sz="1800" b="1"/>
              <a:t> </a:t>
            </a:r>
            <a:r>
              <a:rPr lang="sk-SK" altLang="en-US" sz="1600"/>
              <a:t>(</a:t>
            </a:r>
            <a:r>
              <a:rPr lang="sk-SK" altLang="en-US" sz="1400" b="1">
                <a:solidFill>
                  <a:srgbClr val="FF0000"/>
                </a:solidFill>
              </a:rPr>
              <a:t>PPJ 70, 71</a:t>
            </a:r>
            <a:r>
              <a:rPr lang="sk-SK" altLang="en-US" sz="1600"/>
              <a:t>..)</a:t>
            </a:r>
          </a:p>
          <a:p>
            <a:pPr eaLnBrk="1" hangingPunct="1">
              <a:lnSpc>
                <a:spcPct val="80000"/>
              </a:lnSpc>
            </a:pPr>
            <a:r>
              <a:rPr lang="sk-SK" altLang="en-US" sz="2400" b="1"/>
              <a:t>ARBITRÁŽNY Športový tribunál</a:t>
            </a:r>
            <a:endParaRPr lang="sk-SK" altLang="en-US" sz="16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71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1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1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717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717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717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717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717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717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717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717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717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717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717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717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 nodeType="clickPar">
                      <p:stCondLst>
                        <p:cond delay="indefinite"/>
                      </p:stCondLst>
                      <p:childTnLst>
                        <p:par>
                          <p:cTn id="9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717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717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717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7171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7171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7171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 nodeType="clickPar">
                      <p:stCondLst>
                        <p:cond delay="indefinite"/>
                      </p:stCondLst>
                      <p:childTnLst>
                        <p:par>
                          <p:cTn id="10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7171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7171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7171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269895"/>
          </a:xfrm>
        </p:spPr>
        <p:txBody>
          <a:bodyPr>
            <a:normAutofit/>
          </a:bodyPr>
          <a:lstStyle/>
          <a:p>
            <a:r>
              <a:rPr lang="sk-SK" sz="6700" b="1" dirty="0"/>
              <a:t>ETICKÝ KÓDEX	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8086" y="1498621"/>
            <a:ext cx="10515600" cy="4351338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</a:pPr>
            <a:r>
              <a:rPr lang="sk-SK" altLang="en-US" b="1" dirty="0"/>
              <a:t>REŠPEKT</a:t>
            </a:r>
            <a:r>
              <a:rPr lang="sk-SK" altLang="en-US" dirty="0"/>
              <a:t> k právam, dôstojnosti a hodnote ostatných </a:t>
            </a:r>
          </a:p>
          <a:p>
            <a:pPr lvl="0">
              <a:lnSpc>
                <a:spcPct val="100000"/>
              </a:lnSpc>
            </a:pPr>
            <a:r>
              <a:rPr lang="sk-SK" altLang="en-US" b="1" dirty="0"/>
              <a:t>ZAMEDZENIE</a:t>
            </a:r>
            <a:r>
              <a:rPr lang="sk-SK" altLang="en-US" dirty="0"/>
              <a:t> akejkoľvek formy obťažovania </a:t>
            </a:r>
          </a:p>
          <a:p>
            <a:pPr>
              <a:lnSpc>
                <a:spcPct val="100000"/>
              </a:lnSpc>
            </a:pPr>
            <a:r>
              <a:rPr lang="sk-SK" b="1" dirty="0"/>
              <a:t>PRIJATIE</a:t>
            </a:r>
            <a:r>
              <a:rPr lang="sk-SK" dirty="0"/>
              <a:t> usmernení a ducha pravidiel </a:t>
            </a:r>
          </a:p>
          <a:p>
            <a:pPr>
              <a:lnSpc>
                <a:spcPct val="100000"/>
              </a:lnSpc>
            </a:pPr>
            <a:r>
              <a:rPr lang="sk-SK" b="1" dirty="0"/>
              <a:t>PODPORA</a:t>
            </a:r>
            <a:r>
              <a:rPr lang="sk-SK" dirty="0"/>
              <a:t> pozitívnych aspektov športu a fair </a:t>
            </a:r>
            <a:r>
              <a:rPr lang="sk-SK" dirty="0" err="1"/>
              <a:t>play</a:t>
            </a:r>
            <a:r>
              <a:rPr lang="sk-SK" dirty="0"/>
              <a:t> </a:t>
            </a:r>
          </a:p>
          <a:p>
            <a:pPr>
              <a:lnSpc>
                <a:spcPct val="100000"/>
              </a:lnSpc>
            </a:pPr>
            <a:r>
              <a:rPr lang="sk-SK" b="1" dirty="0"/>
              <a:t>ZAISTENIE</a:t>
            </a:r>
            <a:r>
              <a:rPr lang="sk-SK" dirty="0"/>
              <a:t> bezpečného prostredia </a:t>
            </a:r>
          </a:p>
          <a:p>
            <a:pPr>
              <a:lnSpc>
                <a:spcPct val="100000"/>
              </a:lnSpc>
            </a:pPr>
            <a:r>
              <a:rPr lang="sk-SK" b="1" dirty="0"/>
              <a:t>VEDENIE</a:t>
            </a:r>
            <a:r>
              <a:rPr lang="sk-SK" dirty="0"/>
              <a:t> príkladom </a:t>
            </a:r>
          </a:p>
          <a:p>
            <a:pPr>
              <a:lnSpc>
                <a:spcPct val="100000"/>
              </a:lnSpc>
            </a:pPr>
            <a:r>
              <a:rPr lang="sk-SK" b="1" dirty="0"/>
              <a:t>BEZÚHONNOSŤ</a:t>
            </a:r>
            <a:r>
              <a:rPr lang="sk-SK" dirty="0"/>
              <a:t> </a:t>
            </a:r>
          </a:p>
          <a:p>
            <a:pPr>
              <a:lnSpc>
                <a:spcPct val="100000"/>
              </a:lnSpc>
            </a:pPr>
            <a:r>
              <a:rPr lang="sk-SK" b="1" dirty="0"/>
              <a:t>BEZPEČNOSŤ</a:t>
            </a:r>
            <a:r>
              <a:rPr lang="sk-SK" dirty="0"/>
              <a:t> </a:t>
            </a:r>
          </a:p>
          <a:p>
            <a:pPr>
              <a:lnSpc>
                <a:spcPct val="100000"/>
              </a:lnSpc>
            </a:pPr>
            <a:r>
              <a:rPr lang="sk-SK" b="1" dirty="0"/>
              <a:t>ZÁKAZ</a:t>
            </a:r>
            <a:r>
              <a:rPr lang="sk-SK" dirty="0"/>
              <a:t> užívania drog a alkoholu </a:t>
            </a:r>
            <a:endParaRPr lang="en-GB" dirty="0"/>
          </a:p>
        </p:txBody>
      </p:sp>
      <p:sp>
        <p:nvSpPr>
          <p:cNvPr id="5" name="BlokTextu 4">
            <a:extLst>
              <a:ext uri="{FF2B5EF4-FFF2-40B4-BE49-F238E27FC236}">
                <a16:creationId xmlns:a16="http://schemas.microsoft.com/office/drawing/2014/main" id="{4B4753A9-578E-46B5-9E68-ED9D3D0F22F7}"/>
              </a:ext>
            </a:extLst>
          </p:cNvPr>
          <p:cNvSpPr txBox="1"/>
          <p:nvPr/>
        </p:nvSpPr>
        <p:spPr>
          <a:xfrm>
            <a:off x="3930103" y="4495305"/>
            <a:ext cx="7653811" cy="132343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sk-SK" sz="4000" b="1" dirty="0"/>
              <a:t>Tréneri </a:t>
            </a:r>
          </a:p>
          <a:p>
            <a:r>
              <a:rPr lang="sk-SK" sz="4000" b="1" dirty="0"/>
              <a:t>=profi =poučení =znalí =nápomocní</a:t>
            </a:r>
          </a:p>
        </p:txBody>
      </p:sp>
    </p:spTree>
    <p:extLst>
      <p:ext uri="{BB962C8B-B14F-4D97-AF65-F5344CB8AC3E}">
        <p14:creationId xmlns:p14="http://schemas.microsoft.com/office/powerpoint/2010/main" val="406451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/>
              <a:t>ZNEUŽÍVANIE MLADISTVÝCH (&lt; 16)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k-SK" b="1" dirty="0"/>
              <a:t>Fyzické</a:t>
            </a:r>
            <a:r>
              <a:rPr lang="sk-SK" dirty="0"/>
              <a:t> – úraz</a:t>
            </a:r>
          </a:p>
          <a:p>
            <a:r>
              <a:rPr lang="sk-SK" b="1" dirty="0"/>
              <a:t>Sexuálne</a:t>
            </a:r>
            <a:r>
              <a:rPr lang="sk-SK" dirty="0"/>
              <a:t> – aj so súhlasom, aj medzi deťmi&lt;&gt;</a:t>
            </a:r>
            <a:r>
              <a:rPr lang="en-GB" dirty="0"/>
              <a:t>+</a:t>
            </a:r>
            <a:r>
              <a:rPr lang="sk-SK" dirty="0"/>
              <a:t>-2 roky</a:t>
            </a:r>
          </a:p>
          <a:p>
            <a:pPr lvl="0"/>
            <a:r>
              <a:rPr lang="sk-SK" b="1" dirty="0"/>
              <a:t>Emocionálne</a:t>
            </a:r>
            <a:r>
              <a:rPr lang="sk-SK" dirty="0"/>
              <a:t> – chronické </a:t>
            </a:r>
            <a:r>
              <a:rPr lang="sk-SK" altLang="en-US" dirty="0"/>
              <a:t>zosmiešňovanie alebo odmietanie</a:t>
            </a:r>
          </a:p>
          <a:p>
            <a:pPr lvl="0"/>
            <a:r>
              <a:rPr lang="sk-SK" altLang="en-US" b="1" dirty="0"/>
              <a:t>Zanedbávanie</a:t>
            </a:r>
            <a:r>
              <a:rPr lang="sk-SK" altLang="en-US" dirty="0"/>
              <a:t> –fyzických a emocionálnych potrieb zo strany opatrovateľa </a:t>
            </a:r>
          </a:p>
          <a:p>
            <a:pPr lvl="0"/>
            <a:endParaRPr lang="sk-SK" altLang="en-US" dirty="0"/>
          </a:p>
          <a:p>
            <a:pPr marL="0" indent="0">
              <a:buNone/>
            </a:pPr>
            <a:r>
              <a:rPr lang="sk-SK" sz="2600" b="1" dirty="0"/>
              <a:t>OZNAMOVACIA POVINNOSŤ </a:t>
            </a:r>
            <a:endParaRPr lang="en-GB" sz="2600" b="1" dirty="0"/>
          </a:p>
          <a:p>
            <a:r>
              <a:rPr lang="sk-SK" sz="2000" dirty="0"/>
              <a:t>Ak máš dôvod na podozrenie zo zneužívania  - report  k </a:t>
            </a:r>
            <a:r>
              <a:rPr lang="en-GB" sz="2000" dirty="0"/>
              <a:t>local child</a:t>
            </a:r>
            <a:r>
              <a:rPr lang="sk-SK" sz="2000" dirty="0"/>
              <a:t> </a:t>
            </a:r>
            <a:r>
              <a:rPr lang="en-GB" sz="2000" dirty="0"/>
              <a:t>protection services</a:t>
            </a:r>
            <a:r>
              <a:rPr lang="sk-SK" sz="2000" dirty="0"/>
              <a:t> (polícia)</a:t>
            </a:r>
            <a:endParaRPr lang="en-GB" sz="2000" dirty="0"/>
          </a:p>
          <a:p>
            <a:r>
              <a:rPr lang="sk-SK" sz="2000" dirty="0"/>
              <a:t>Nemáš viesť vyšetrovanie , otázky na dieťa iba na objasnenie podstaty jeho sťažnosti</a:t>
            </a:r>
          </a:p>
          <a:p>
            <a:r>
              <a:rPr lang="sk-SK" sz="2000" dirty="0"/>
              <a:t>Nesľubuj decku že to budeš tajiť</a:t>
            </a:r>
          </a:p>
        </p:txBody>
      </p:sp>
    </p:spTree>
    <p:extLst>
      <p:ext uri="{BB962C8B-B14F-4D97-AF65-F5344CB8AC3E}">
        <p14:creationId xmlns:p14="http://schemas.microsoft.com/office/powerpoint/2010/main" val="19932752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k-SK" sz="6000" dirty="0"/>
              <a:t>Služby 1</a:t>
            </a:r>
            <a:br>
              <a:rPr lang="sk-SK" sz="6000" dirty="0"/>
            </a:br>
            <a:r>
              <a:rPr lang="sk-SK" sz="6000" dirty="0"/>
              <a:t>pretekárom na regate</a:t>
            </a:r>
            <a:endParaRPr lang="en-GB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k-SK" dirty="0"/>
              <a:t>miesto</a:t>
            </a:r>
            <a:endParaRPr lang="en-GB" dirty="0"/>
          </a:p>
          <a:p>
            <a:r>
              <a:rPr lang="sk-SK" dirty="0"/>
              <a:t>cestovanie</a:t>
            </a:r>
            <a:endParaRPr lang="en-GB" dirty="0"/>
          </a:p>
          <a:p>
            <a:r>
              <a:rPr lang="sk-SK" dirty="0"/>
              <a:t>Ubytovanie</a:t>
            </a:r>
          </a:p>
          <a:p>
            <a:r>
              <a:rPr lang="sk-SK" dirty="0"/>
              <a:t>Parkovanie, prívesy, lode, meranie?</a:t>
            </a:r>
            <a:endParaRPr lang="en-GB" dirty="0"/>
          </a:p>
          <a:p>
            <a:r>
              <a:rPr lang="sk-SK" dirty="0"/>
              <a:t>Pobyt pred Regatou </a:t>
            </a:r>
            <a:endParaRPr lang="en-GB" dirty="0"/>
          </a:p>
          <a:p>
            <a:r>
              <a:rPr lang="sk-SK" dirty="0"/>
              <a:t>Prihlášky, poplatky, registrácia, merania</a:t>
            </a:r>
            <a:endParaRPr lang="en-GB" dirty="0"/>
          </a:p>
          <a:p>
            <a:r>
              <a:rPr lang="sk-SK" dirty="0"/>
              <a:t>Možnosti pre podporné člny – </a:t>
            </a:r>
            <a:r>
              <a:rPr lang="sk-SK" dirty="0" err="1"/>
              <a:t>slip</a:t>
            </a:r>
            <a:r>
              <a:rPr lang="sk-SK" dirty="0"/>
              <a:t>, </a:t>
            </a:r>
            <a:r>
              <a:rPr lang="sk-SK" dirty="0" err="1"/>
              <a:t>tanking</a:t>
            </a:r>
            <a:r>
              <a:rPr lang="sk-SK" dirty="0"/>
              <a:t>, kotvenie, akreditácia...</a:t>
            </a:r>
            <a:endParaRPr lang="en-GB" dirty="0"/>
          </a:p>
          <a:p>
            <a:r>
              <a:rPr lang="sk-SK" dirty="0" err="1"/>
              <a:t>Plachetné</a:t>
            </a:r>
            <a:r>
              <a:rPr lang="sk-SK" dirty="0"/>
              <a:t> smernice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84887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k-SK" sz="7200" dirty="0"/>
              <a:t>Služby 2</a:t>
            </a:r>
            <a:br>
              <a:rPr lang="sk-SK" sz="7200" dirty="0"/>
            </a:br>
            <a:r>
              <a:rPr lang="sk-SK" sz="7200" dirty="0"/>
              <a:t> </a:t>
            </a:r>
            <a:r>
              <a:rPr lang="sk-SK" sz="7200" b="1" dirty="0" err="1"/>
              <a:t>Briefing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sk-SK" dirty="0"/>
              <a:t>Predstav PK, MER, PTK...</a:t>
            </a:r>
            <a:endParaRPr lang="en-GB" dirty="0"/>
          </a:p>
          <a:p>
            <a:pPr marL="514350" indent="-514350">
              <a:buFont typeface="+mj-lt"/>
              <a:buAutoNum type="arabicPeriod"/>
            </a:pPr>
            <a:r>
              <a:rPr lang="sk-SK" dirty="0"/>
              <a:t>Popíš loď PK, Jury, ...</a:t>
            </a:r>
            <a:endParaRPr lang="en-GB" dirty="0"/>
          </a:p>
          <a:p>
            <a:pPr marL="514350" indent="-514350">
              <a:buFont typeface="+mj-lt"/>
              <a:buAutoNum type="arabicPeriod"/>
            </a:pPr>
            <a:r>
              <a:rPr lang="sk-SK" dirty="0"/>
              <a:t>Miestne pravidlá a nebezpečie</a:t>
            </a:r>
            <a:endParaRPr lang="en-GB" dirty="0"/>
          </a:p>
          <a:p>
            <a:pPr marL="514350" indent="-514350">
              <a:buFont typeface="+mj-lt"/>
              <a:buAutoNum type="arabicPeriod"/>
            </a:pPr>
            <a:r>
              <a:rPr lang="sk-SK" dirty="0"/>
              <a:t>Zámery PK v závislosti od počasia</a:t>
            </a:r>
          </a:p>
          <a:p>
            <a:pPr marL="514350" indent="-514350">
              <a:buFont typeface="+mj-lt"/>
              <a:buAutoNum type="arabicPeriod"/>
            </a:pPr>
            <a:r>
              <a:rPr lang="sk-SK" dirty="0"/>
              <a:t>Obmedzenia a príkazy pre podporné tímy</a:t>
            </a:r>
          </a:p>
          <a:p>
            <a:pPr marL="514350" indent="-514350">
              <a:buFont typeface="+mj-lt"/>
              <a:buAutoNum type="arabicPeriod"/>
            </a:pPr>
            <a:r>
              <a:rPr lang="sk-SK" dirty="0"/>
              <a:t>Bezpečnostný plán a angažovanie trénerov</a:t>
            </a:r>
          </a:p>
          <a:p>
            <a:pPr marL="514350" indent="-514350">
              <a:buFont typeface="+mj-lt"/>
              <a:buAutoNum type="arabicPeriod"/>
            </a:pPr>
            <a:r>
              <a:rPr lang="sk-SK" dirty="0"/>
              <a:t>Ubezpeč pretekárov že môžu komunikovať s každým </a:t>
            </a:r>
            <a:r>
              <a:rPr lang="sk-SK" sz="2400" dirty="0"/>
              <a:t>(ak sa nepreteká)</a:t>
            </a:r>
            <a:endParaRPr lang="sk-SK" dirty="0"/>
          </a:p>
          <a:p>
            <a:pPr marL="514350" indent="-514350">
              <a:buFont typeface="+mj-lt"/>
              <a:buAutoNum type="arabicPeriod"/>
            </a:pPr>
            <a:r>
              <a:rPr lang="sk-SK" dirty="0"/>
              <a:t>Pozvi pozorovateľov na protesty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86245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ív balík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511</TotalTime>
  <Words>940</Words>
  <Application>Microsoft Office PowerPoint</Application>
  <PresentationFormat>Širokouhlá</PresentationFormat>
  <Paragraphs>182</Paragraphs>
  <Slides>18</Slides>
  <Notes>1</Notes>
  <HiddenSlides>0</HiddenSlides>
  <MMClips>0</MMClips>
  <ScaleCrop>false</ScaleCrop>
  <HeadingPairs>
    <vt:vector size="6" baseType="variant">
      <vt:variant>
        <vt:lpstr>Použité písma</vt:lpstr>
      </vt:variant>
      <vt:variant>
        <vt:i4>5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18</vt:i4>
      </vt:variant>
    </vt:vector>
  </HeadingPairs>
  <TitlesOfParts>
    <vt:vector size="24" baseType="lpstr">
      <vt:lpstr>Arial</vt:lpstr>
      <vt:lpstr>Calibri</vt:lpstr>
      <vt:lpstr>Calibri Light</vt:lpstr>
      <vt:lpstr>inherit</vt:lpstr>
      <vt:lpstr>Times New Roman</vt:lpstr>
      <vt:lpstr>Office Theme</vt:lpstr>
      <vt:lpstr>ORGANIZÁCIA JACHTINGU A</vt:lpstr>
      <vt:lpstr>OBSAH </vt:lpstr>
      <vt:lpstr>ORGANIZÁCIA JACHTINGU</vt:lpstr>
      <vt:lpstr>Slovenský Zväz Jachtingu- SZJ  www.sailing.sk</vt:lpstr>
      <vt:lpstr>Organizácie a predpisy (pravidlá)</vt:lpstr>
      <vt:lpstr>ETICKÝ KÓDEX </vt:lpstr>
      <vt:lpstr>ZNEUŽÍVANIE MLADISTVÝCH (&lt; 16)</vt:lpstr>
      <vt:lpstr>Služby 1 pretekárom na regate</vt:lpstr>
      <vt:lpstr>Služby 2  Briefing</vt:lpstr>
      <vt:lpstr>Služby 3 pre podporné lode</vt:lpstr>
      <vt:lpstr>Služby 4 KRÍZOVÝ MANAŽMENT</vt:lpstr>
      <vt:lpstr>KRÍZOVÝ MANAŽMENT - POSÚDENIE RIZÍK </vt:lpstr>
      <vt:lpstr>PLÁN KRÍZOVÉHO RIADENIA</vt:lpstr>
      <vt:lpstr>ZLÉ SPRÁVANIE</vt:lpstr>
      <vt:lpstr>PRÍKLADY zlého správania</vt:lpstr>
      <vt:lpstr>Podporná osoba</vt:lpstr>
      <vt:lpstr>Podporná osoba a „PROBLÉM“</vt:lpstr>
      <vt:lpstr>KONIEC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</dc:title>
  <dc:creator>Dusan Vanicky</dc:creator>
  <cp:lastModifiedBy>Dusan Vanicky</cp:lastModifiedBy>
  <cp:revision>46</cp:revision>
  <dcterms:created xsi:type="dcterms:W3CDTF">2016-03-09T19:00:03Z</dcterms:created>
  <dcterms:modified xsi:type="dcterms:W3CDTF">2019-04-01T13:45:40Z</dcterms:modified>
</cp:coreProperties>
</file>